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8"/>
  </p:notesMasterIdLst>
  <p:sldIdLst>
    <p:sldId id="256" r:id="rId2"/>
    <p:sldId id="257" r:id="rId3"/>
    <p:sldId id="266" r:id="rId4"/>
    <p:sldId id="258" r:id="rId5"/>
    <p:sldId id="259" r:id="rId6"/>
    <p:sldId id="265" r:id="rId7"/>
    <p:sldId id="267" r:id="rId8"/>
    <p:sldId id="260" r:id="rId9"/>
    <p:sldId id="261" r:id="rId10"/>
    <p:sldId id="263" r:id="rId11"/>
    <p:sldId id="264" r:id="rId12"/>
    <p:sldId id="268" r:id="rId13"/>
    <p:sldId id="269" r:id="rId14"/>
    <p:sldId id="270" r:id="rId15"/>
    <p:sldId id="271" r:id="rId16"/>
    <p:sldId id="272"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008" autoAdjust="0"/>
    <p:restoredTop sz="86398" autoAdjust="0"/>
  </p:normalViewPr>
  <p:slideViewPr>
    <p:cSldViewPr>
      <p:cViewPr varScale="1">
        <p:scale>
          <a:sx n="88" d="100"/>
          <a:sy n="88" d="100"/>
        </p:scale>
        <p:origin x="1291"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AE567C-BCCE-4938-AC39-B784700CB0A7}" type="datetimeFigureOut">
              <a:rPr lang="en-US" smtClean="0"/>
              <a:t>5/7/2022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DC9422-78DA-42AF-8AA4-A0ECF95AB77D}" type="slidenum">
              <a:rPr lang="en-US" smtClean="0"/>
              <a:t>‹#›</a:t>
            </a:fld>
            <a:endParaRPr lang="en-US"/>
          </a:p>
        </p:txBody>
      </p:sp>
    </p:spTree>
    <p:extLst>
      <p:ext uri="{BB962C8B-B14F-4D97-AF65-F5344CB8AC3E}">
        <p14:creationId xmlns:p14="http://schemas.microsoft.com/office/powerpoint/2010/main" val="1761944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06/10/1443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06/10/1443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06/10/1443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06/10/1443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563888" y="332656"/>
            <a:ext cx="2200275" cy="2076450"/>
          </a:xfrm>
          <a:prstGeom prst="rect">
            <a:avLst/>
          </a:prstGeom>
        </p:spPr>
      </p:pic>
      <p:sp>
        <p:nvSpPr>
          <p:cNvPr id="7" name="Rectangle 6"/>
          <p:cNvSpPr/>
          <p:nvPr/>
        </p:nvSpPr>
        <p:spPr>
          <a:xfrm>
            <a:off x="6300192" y="44624"/>
            <a:ext cx="2664296" cy="20686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IQ" dirty="0" smtClean="0"/>
          </a:p>
          <a:p>
            <a:pPr algn="ctr"/>
            <a:endParaRPr lang="ar-IQ" dirty="0"/>
          </a:p>
          <a:p>
            <a:r>
              <a:rPr lang="ar-IQ" dirty="0" smtClean="0"/>
              <a:t>وزارة التعليم العالي/ والبحث العلمي </a:t>
            </a:r>
          </a:p>
          <a:p>
            <a:r>
              <a:rPr lang="ar-IQ" dirty="0" smtClean="0"/>
              <a:t> جامعة البصرة/ كلية الزراعة </a:t>
            </a:r>
          </a:p>
          <a:p>
            <a:r>
              <a:rPr lang="ar-IQ" dirty="0" smtClean="0"/>
              <a:t>قسم البستنة وهندسة الحدائق</a:t>
            </a:r>
            <a:endParaRPr lang="ar-IQ" dirty="0"/>
          </a:p>
          <a:p>
            <a:pPr algn="ctr"/>
            <a:endParaRPr lang="ar-IQ" dirty="0" smtClean="0"/>
          </a:p>
          <a:p>
            <a:pPr algn="ctr"/>
            <a:endParaRPr lang="ar-IQ" dirty="0"/>
          </a:p>
          <a:p>
            <a:pPr algn="ctr"/>
            <a:endParaRPr lang="en-US" dirty="0"/>
          </a:p>
        </p:txBody>
      </p:sp>
      <p:sp>
        <p:nvSpPr>
          <p:cNvPr id="9" name="Rectangle 8"/>
          <p:cNvSpPr/>
          <p:nvPr/>
        </p:nvSpPr>
        <p:spPr>
          <a:xfrm>
            <a:off x="775593" y="3462262"/>
            <a:ext cx="7776864" cy="270304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3200" b="1" dirty="0" smtClean="0"/>
              <a:t>محاضرات نباتات طبية وعطرية /المرحلة الثالثة</a:t>
            </a:r>
          </a:p>
          <a:p>
            <a:pPr algn="ctr"/>
            <a:r>
              <a:rPr lang="ar-IQ" sz="3200" b="1" dirty="0" smtClean="0"/>
              <a:t> قسم البستنة وهندسة الحدائق</a:t>
            </a:r>
          </a:p>
          <a:p>
            <a:pPr algn="ctr"/>
            <a:r>
              <a:rPr lang="ar-IQ" sz="3200" b="1" dirty="0">
                <a:solidFill>
                  <a:prstClr val="black"/>
                </a:solidFill>
              </a:rPr>
              <a:t>2022-2021</a:t>
            </a:r>
            <a:endParaRPr lang="en-US" sz="3200" b="1" dirty="0"/>
          </a:p>
        </p:txBody>
      </p:sp>
      <p:pic>
        <p:nvPicPr>
          <p:cNvPr id="2" name="Picture 1"/>
          <p:cNvPicPr>
            <a:picLocks noChangeAspect="1"/>
          </p:cNvPicPr>
          <p:nvPr/>
        </p:nvPicPr>
        <p:blipFill>
          <a:blip r:embed="rId3"/>
          <a:stretch>
            <a:fillRect/>
          </a:stretch>
        </p:blipFill>
        <p:spPr>
          <a:xfrm>
            <a:off x="875983" y="331776"/>
            <a:ext cx="2621507" cy="3414056"/>
          </a:xfrm>
          <a:prstGeom prst="rect">
            <a:avLst/>
          </a:prstGeom>
        </p:spPr>
      </p:pic>
    </p:spTree>
    <p:extLst>
      <p:ext uri="{BB962C8B-B14F-4D97-AF65-F5344CB8AC3E}">
        <p14:creationId xmlns:p14="http://schemas.microsoft.com/office/powerpoint/2010/main" val="2176154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11560" y="1412776"/>
            <a:ext cx="7640773" cy="471005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just">
              <a:lnSpc>
                <a:spcPct val="150000"/>
              </a:lnSpc>
            </a:pPr>
            <a:endParaRPr lang="ar-IQ" dirty="0">
              <a:solidFill>
                <a:prstClr val="black"/>
              </a:solidFill>
            </a:endParaRPr>
          </a:p>
        </p:txBody>
      </p:sp>
      <p:sp>
        <p:nvSpPr>
          <p:cNvPr id="6" name="Quad Arrow 5"/>
          <p:cNvSpPr/>
          <p:nvPr/>
        </p:nvSpPr>
        <p:spPr>
          <a:xfrm rot="10800000" flipV="1">
            <a:off x="3995936" y="3385678"/>
            <a:ext cx="1197847" cy="764250"/>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70723" y="1556792"/>
            <a:ext cx="2448272" cy="14679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000" b="1" dirty="0" smtClean="0">
                <a:latin typeface="Calibri" panose="020F0502020204030204" pitchFamily="34" charset="0"/>
                <a:ea typeface="Calibri" panose="020F0502020204030204" pitchFamily="34" charset="0"/>
              </a:rPr>
              <a:t>الظروف </a:t>
            </a:r>
            <a:r>
              <a:rPr lang="ar-IQ" sz="2000" b="1" dirty="0">
                <a:latin typeface="Calibri" panose="020F0502020204030204" pitchFamily="34" charset="0"/>
                <a:ea typeface="Calibri" panose="020F0502020204030204" pitchFamily="34" charset="0"/>
              </a:rPr>
              <a:t>البيئية</a:t>
            </a:r>
            <a:endParaRPr lang="en-US" sz="2000" b="1" dirty="0"/>
          </a:p>
        </p:txBody>
      </p:sp>
      <p:sp>
        <p:nvSpPr>
          <p:cNvPr id="8" name="Oval 7"/>
          <p:cNvSpPr/>
          <p:nvPr/>
        </p:nvSpPr>
        <p:spPr>
          <a:xfrm>
            <a:off x="1079612" y="3008777"/>
            <a:ext cx="2448272" cy="14679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000" b="1" dirty="0" smtClean="0"/>
              <a:t>موعد الحصاد</a:t>
            </a:r>
            <a:endParaRPr lang="en-US" sz="2000" b="1" dirty="0"/>
          </a:p>
        </p:txBody>
      </p:sp>
      <p:sp>
        <p:nvSpPr>
          <p:cNvPr id="10" name="Oval 9"/>
          <p:cNvSpPr/>
          <p:nvPr/>
        </p:nvSpPr>
        <p:spPr>
          <a:xfrm>
            <a:off x="3423860" y="4365104"/>
            <a:ext cx="2448272" cy="14679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000" b="1" dirty="0"/>
              <a:t> طريقة الاستخلاص</a:t>
            </a:r>
            <a:endParaRPr lang="en-US" sz="2000" b="1" dirty="0"/>
          </a:p>
        </p:txBody>
      </p:sp>
      <p:sp>
        <p:nvSpPr>
          <p:cNvPr id="11" name="Oval 10"/>
          <p:cNvSpPr/>
          <p:nvPr/>
        </p:nvSpPr>
        <p:spPr>
          <a:xfrm>
            <a:off x="5498922" y="3060598"/>
            <a:ext cx="2448272" cy="14679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000" b="1" dirty="0">
                <a:latin typeface="Calibri" panose="020F0502020204030204" pitchFamily="34" charset="0"/>
                <a:ea typeface="Calibri" panose="020F0502020204030204" pitchFamily="34" charset="0"/>
              </a:rPr>
              <a:t>العمليات الزراعية</a:t>
            </a:r>
            <a:endParaRPr lang="en-US" sz="2000" b="1" dirty="0"/>
          </a:p>
        </p:txBody>
      </p:sp>
    </p:spTree>
    <p:extLst>
      <p:ext uri="{BB962C8B-B14F-4D97-AF65-F5344CB8AC3E}">
        <p14:creationId xmlns:p14="http://schemas.microsoft.com/office/powerpoint/2010/main" val="6604687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126372" y="264400"/>
            <a:ext cx="7488832" cy="144016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nSpc>
                <a:spcPct val="150000"/>
              </a:lnSpc>
              <a:spcAft>
                <a:spcPts val="800"/>
              </a:spcAft>
            </a:pPr>
            <a:r>
              <a:rPr lang="ar-IQ" sz="2400" b="1" dirty="0" smtClean="0">
                <a:latin typeface="Calibri" panose="020F0502020204030204" pitchFamily="34" charset="0"/>
                <a:ea typeface="Calibri" panose="020F0502020204030204" pitchFamily="34" charset="0"/>
              </a:rPr>
              <a:t>ماهي فوائد </a:t>
            </a:r>
            <a:r>
              <a:rPr lang="ar-IQ" sz="2400" b="1" dirty="0">
                <a:latin typeface="Calibri" panose="020F0502020204030204" pitchFamily="34" charset="0"/>
                <a:ea typeface="Calibri" panose="020F0502020204030204" pitchFamily="34" charset="0"/>
              </a:rPr>
              <a:t>الزيوت </a:t>
            </a:r>
            <a:r>
              <a:rPr lang="ar-IQ" sz="2400" b="1" dirty="0" smtClean="0">
                <a:latin typeface="Calibri" panose="020F0502020204030204" pitchFamily="34" charset="0"/>
                <a:ea typeface="Calibri" panose="020F0502020204030204" pitchFamily="34" charset="0"/>
              </a:rPr>
              <a:t>الطيارة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ounded Rectangle 2"/>
          <p:cNvSpPr/>
          <p:nvPr/>
        </p:nvSpPr>
        <p:spPr>
          <a:xfrm>
            <a:off x="910348" y="2064600"/>
            <a:ext cx="7488832" cy="38126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nSpc>
                <a:spcPct val="150000"/>
              </a:lnSpc>
            </a:pPr>
            <a:endParaRPr lang="en-US" b="1" dirty="0">
              <a:solidFill>
                <a:prstClr val="black"/>
              </a:solidFill>
            </a:endParaRPr>
          </a:p>
        </p:txBody>
      </p:sp>
      <p:sp>
        <p:nvSpPr>
          <p:cNvPr id="4" name="Down Arrow Callout 3"/>
          <p:cNvSpPr/>
          <p:nvPr/>
        </p:nvSpPr>
        <p:spPr>
          <a:xfrm>
            <a:off x="2782556" y="2208616"/>
            <a:ext cx="3528392" cy="2084480"/>
          </a:xfrm>
          <a:prstGeom prst="downArrowCallout">
            <a:avLst/>
          </a:prstGeom>
        </p:spPr>
        <p:style>
          <a:lnRef idx="0">
            <a:schemeClr val="accent5"/>
          </a:lnRef>
          <a:fillRef idx="3">
            <a:schemeClr val="accent5"/>
          </a:fillRef>
          <a:effectRef idx="3">
            <a:schemeClr val="accent5"/>
          </a:effectRef>
          <a:fontRef idx="minor">
            <a:schemeClr val="lt1"/>
          </a:fontRef>
        </p:style>
        <p:txBody>
          <a:bodyPr rtlCol="0" anchor="ctr"/>
          <a:lstStyle/>
          <a:p>
            <a:pPr lvl="0" algn="ctr">
              <a:lnSpc>
                <a:spcPct val="150000"/>
              </a:lnSpc>
            </a:pPr>
            <a:r>
              <a:rPr lang="ar-IQ" sz="2800" b="1" dirty="0" smtClean="0">
                <a:ln w="6600">
                  <a:solidFill>
                    <a:schemeClr val="accent2"/>
                  </a:solidFill>
                  <a:prstDash val="solid"/>
                </a:ln>
                <a:solidFill>
                  <a:srgbClr val="FFFFFF"/>
                </a:solidFill>
                <a:effectLst>
                  <a:outerShdw dist="38100" dir="2700000" algn="tl" rotWithShape="0">
                    <a:schemeClr val="accent2"/>
                  </a:outerShdw>
                </a:effectLst>
                <a:cs typeface="Times New Roman" panose="02020603050405020304" pitchFamily="18" charset="0"/>
              </a:rPr>
              <a:t>فوائد </a:t>
            </a:r>
            <a:r>
              <a:rPr lang="ar-IQ" sz="2800" b="1" dirty="0">
                <a:ln w="6600">
                  <a:solidFill>
                    <a:schemeClr val="accent2"/>
                  </a:solidFill>
                  <a:prstDash val="solid"/>
                </a:ln>
                <a:solidFill>
                  <a:srgbClr val="FFFFFF"/>
                </a:solidFill>
                <a:effectLst>
                  <a:outerShdw dist="38100" dir="2700000" algn="tl" rotWithShape="0">
                    <a:schemeClr val="accent2"/>
                  </a:outerShdw>
                </a:effectLst>
                <a:cs typeface="Times New Roman" panose="02020603050405020304" pitchFamily="18" charset="0"/>
              </a:rPr>
              <a:t>الزيوت </a:t>
            </a:r>
            <a:r>
              <a:rPr lang="ar-IQ" sz="2800" b="1" dirty="0" smtClean="0">
                <a:ln w="6600">
                  <a:solidFill>
                    <a:schemeClr val="accent2"/>
                  </a:solidFill>
                  <a:prstDash val="solid"/>
                </a:ln>
                <a:solidFill>
                  <a:srgbClr val="FFFFFF"/>
                </a:solidFill>
                <a:effectLst>
                  <a:outerShdw dist="38100" dir="2700000" algn="tl" rotWithShape="0">
                    <a:schemeClr val="accent2"/>
                  </a:outerShdw>
                </a:effectLst>
                <a:cs typeface="Times New Roman" panose="02020603050405020304" pitchFamily="18" charset="0"/>
              </a:rPr>
              <a:t>الطيارة </a:t>
            </a:r>
            <a:endParaRPr lang="en-US" sz="28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6" name="Oval 15"/>
          <p:cNvSpPr/>
          <p:nvPr/>
        </p:nvSpPr>
        <p:spPr>
          <a:xfrm>
            <a:off x="6458707" y="2880657"/>
            <a:ext cx="1724449" cy="5128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جذب الحشرات</a:t>
            </a:r>
            <a:endParaRPr lang="en-US" dirty="0"/>
          </a:p>
        </p:txBody>
      </p:sp>
      <p:sp>
        <p:nvSpPr>
          <p:cNvPr id="17" name="Oval 16"/>
          <p:cNvSpPr/>
          <p:nvPr/>
        </p:nvSpPr>
        <p:spPr>
          <a:xfrm>
            <a:off x="6588815" y="3819935"/>
            <a:ext cx="1724449" cy="5364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صناعة العطور</a:t>
            </a:r>
            <a:endParaRPr lang="en-US" dirty="0"/>
          </a:p>
        </p:txBody>
      </p:sp>
      <p:sp>
        <p:nvSpPr>
          <p:cNvPr id="20" name="Oval 19"/>
          <p:cNvSpPr/>
          <p:nvPr/>
        </p:nvSpPr>
        <p:spPr>
          <a:xfrm>
            <a:off x="5774630" y="4549025"/>
            <a:ext cx="1533674" cy="560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توابل</a:t>
            </a:r>
            <a:endParaRPr lang="en-US" dirty="0"/>
          </a:p>
        </p:txBody>
      </p:sp>
      <p:sp>
        <p:nvSpPr>
          <p:cNvPr id="22" name="Oval 21"/>
          <p:cNvSpPr/>
          <p:nvPr/>
        </p:nvSpPr>
        <p:spPr>
          <a:xfrm>
            <a:off x="3970688" y="4941168"/>
            <a:ext cx="1368152" cy="560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مبيد حشري</a:t>
            </a:r>
            <a:endParaRPr lang="en-US" dirty="0"/>
          </a:p>
        </p:txBody>
      </p:sp>
      <p:sp>
        <p:nvSpPr>
          <p:cNvPr id="23" name="Oval 22"/>
          <p:cNvSpPr/>
          <p:nvPr/>
        </p:nvSpPr>
        <p:spPr>
          <a:xfrm>
            <a:off x="2123728" y="4556716"/>
            <a:ext cx="1512168" cy="560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ادوية </a:t>
            </a:r>
            <a:endParaRPr lang="en-US" dirty="0"/>
          </a:p>
        </p:txBody>
      </p:sp>
      <p:sp>
        <p:nvSpPr>
          <p:cNvPr id="24" name="Oval 23"/>
          <p:cNvSpPr/>
          <p:nvPr/>
        </p:nvSpPr>
        <p:spPr>
          <a:xfrm>
            <a:off x="1124205" y="3796288"/>
            <a:ext cx="1549847" cy="560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تحسين طعم الادوية</a:t>
            </a:r>
            <a:endParaRPr lang="en-US" dirty="0"/>
          </a:p>
        </p:txBody>
      </p:sp>
      <p:sp>
        <p:nvSpPr>
          <p:cNvPr id="25" name="Oval 24"/>
          <p:cNvSpPr/>
          <p:nvPr/>
        </p:nvSpPr>
        <p:spPr>
          <a:xfrm>
            <a:off x="1017239" y="2880657"/>
            <a:ext cx="1632611" cy="560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جهاز مناعي للنبات</a:t>
            </a:r>
            <a:endParaRPr lang="en-US" dirty="0"/>
          </a:p>
        </p:txBody>
      </p:sp>
    </p:spTree>
    <p:extLst>
      <p:ext uri="{BB962C8B-B14F-4D97-AF65-F5344CB8AC3E}">
        <p14:creationId xmlns:p14="http://schemas.microsoft.com/office/powerpoint/2010/main" val="2036816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619672" y="404664"/>
            <a:ext cx="6984776" cy="1008112"/>
          </a:xfrm>
          <a:prstGeom prst="round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nSpc>
                <a:spcPct val="150000"/>
              </a:lnSpc>
              <a:spcAft>
                <a:spcPts val="800"/>
              </a:spcAft>
            </a:pPr>
            <a:r>
              <a:rPr lang="ar-IQ" sz="24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الصفات الفيزيائية للزيوت الطيارة: -</a:t>
            </a:r>
            <a:endParaRPr lang="en-US" sz="16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683568" y="1628800"/>
            <a:ext cx="8352928" cy="49685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lvl="0" indent="-342900">
              <a:lnSpc>
                <a:spcPct val="150000"/>
              </a:lnSpc>
              <a:buFont typeface="+mj-lt"/>
              <a:buAutoNum type="arabicPeriod"/>
            </a:pPr>
            <a:r>
              <a:rPr lang="ar-IQ" sz="2400" dirty="0">
                <a:latin typeface="Calibri" panose="020F0502020204030204" pitchFamily="34" charset="0"/>
              </a:rPr>
              <a:t>الرائحة: لكل زيت طيار رائحة خاصة ومميزة له.</a:t>
            </a:r>
            <a:endParaRPr lang="en-US" sz="2400" dirty="0"/>
          </a:p>
          <a:p>
            <a:pPr marL="342900" lvl="0" indent="-342900">
              <a:lnSpc>
                <a:spcPct val="150000"/>
              </a:lnSpc>
              <a:buFont typeface="+mj-lt"/>
              <a:buAutoNum type="arabicPeriod"/>
            </a:pPr>
            <a:r>
              <a:rPr lang="ar-IQ" sz="2400" dirty="0">
                <a:latin typeface="Calibri" panose="020F0502020204030204" pitchFamily="34" charset="0"/>
              </a:rPr>
              <a:t>القوام: الزيت الطيار سائل عند درجات حرارة الغرفة باستثناء زيت الورد وزيت اليانسون اللذين يتجمدان بدرجة حرارة اقل قليلا منها وبعض الزيوت الطيارة صلبة مثل زيت الكافور.</a:t>
            </a:r>
            <a:endParaRPr lang="en-US" sz="2400" dirty="0"/>
          </a:p>
          <a:p>
            <a:pPr marL="342900" lvl="0" indent="-342900">
              <a:lnSpc>
                <a:spcPct val="150000"/>
              </a:lnSpc>
              <a:buFont typeface="+mj-lt"/>
              <a:buAutoNum type="arabicPeriod"/>
            </a:pPr>
            <a:r>
              <a:rPr lang="ar-IQ" sz="2400" dirty="0">
                <a:latin typeface="Calibri" panose="020F0502020204030204" pitchFamily="34" charset="0"/>
              </a:rPr>
              <a:t>اللون: عادة الزيت الطيار عديم اللون وبعضها اصفر اللون وبعضها اصفر فاتح جدا او احمر خفيف ويعتمد على </a:t>
            </a:r>
            <a:r>
              <a:rPr lang="ar-IQ" sz="2400" dirty="0" err="1">
                <a:latin typeface="Calibri" panose="020F0502020204030204" pitchFamily="34" charset="0"/>
              </a:rPr>
              <a:t>تأكسده</a:t>
            </a:r>
            <a:r>
              <a:rPr lang="ar-IQ" sz="2400" dirty="0">
                <a:latin typeface="Calibri" panose="020F0502020204030204" pitchFamily="34" charset="0"/>
              </a:rPr>
              <a:t> وتحلله</a:t>
            </a:r>
            <a:r>
              <a:rPr lang="ar-IQ" sz="2400" dirty="0" smtClean="0">
                <a:latin typeface="Calibri" panose="020F0502020204030204" pitchFamily="34" charset="0"/>
              </a:rPr>
              <a:t>.</a:t>
            </a:r>
            <a:endParaRPr lang="en-US" sz="2400" dirty="0">
              <a:effectLst/>
            </a:endParaRPr>
          </a:p>
        </p:txBody>
      </p:sp>
    </p:spTree>
    <p:extLst>
      <p:ext uri="{BB962C8B-B14F-4D97-AF65-F5344CB8AC3E}">
        <p14:creationId xmlns:p14="http://schemas.microsoft.com/office/powerpoint/2010/main" val="173529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27584" y="692696"/>
            <a:ext cx="7272808" cy="518457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lvl="0" indent="-342900">
              <a:lnSpc>
                <a:spcPct val="150000"/>
              </a:lnSpc>
              <a:buFont typeface="+mj-lt"/>
              <a:buAutoNum type="arabicPeriod"/>
            </a:pPr>
            <a:endParaRPr lang="en-US" sz="2000" dirty="0">
              <a:solidFill>
                <a:prstClr val="black"/>
              </a:solidFill>
            </a:endParaRPr>
          </a:p>
          <a:p>
            <a:pPr marL="342900" lvl="0" indent="-342900">
              <a:lnSpc>
                <a:spcPct val="150000"/>
              </a:lnSpc>
              <a:buFont typeface="+mj-lt"/>
              <a:buAutoNum type="arabicPeriod"/>
            </a:pPr>
            <a:r>
              <a:rPr lang="ar-IQ" sz="2000" dirty="0">
                <a:solidFill>
                  <a:prstClr val="black"/>
                </a:solidFill>
                <a:latin typeface="Calibri" panose="020F0502020204030204" pitchFamily="34" charset="0"/>
              </a:rPr>
              <a:t>التطاير: تطاير بدرجة حرارة الغرفة وعند وضع نقطتين احداهما لزيت طيار والأخرى لزيت ثابت على ورقة ترشيح بعد مدة تختفي نقطة الزيت الطيار لتطايرها في حين تبقى النقطة الأخرى على ورقة الترشيح.</a:t>
            </a:r>
            <a:endParaRPr lang="en-US" sz="2000" dirty="0">
              <a:solidFill>
                <a:prstClr val="black"/>
              </a:solidFill>
            </a:endParaRPr>
          </a:p>
          <a:p>
            <a:pPr marL="342900" lvl="0" indent="-342900">
              <a:lnSpc>
                <a:spcPct val="150000"/>
              </a:lnSpc>
              <a:buFont typeface="+mj-lt"/>
              <a:buAutoNum type="arabicPeriod"/>
            </a:pPr>
            <a:r>
              <a:rPr lang="ar-IQ" sz="2000" dirty="0">
                <a:solidFill>
                  <a:prstClr val="black"/>
                </a:solidFill>
                <a:latin typeface="Calibri" panose="020F0502020204030204" pitchFamily="34" charset="0"/>
              </a:rPr>
              <a:t>الذوبان: تذوب معظمها بالمذيبات العضوية مثل </a:t>
            </a:r>
            <a:r>
              <a:rPr lang="ar-IQ" sz="2000" dirty="0" err="1">
                <a:solidFill>
                  <a:prstClr val="black"/>
                </a:solidFill>
                <a:latin typeface="Calibri" panose="020F0502020204030204" pitchFamily="34" charset="0"/>
              </a:rPr>
              <a:t>الأيثر</a:t>
            </a:r>
            <a:r>
              <a:rPr lang="ar-IQ" sz="2000" dirty="0">
                <a:solidFill>
                  <a:prstClr val="black"/>
                </a:solidFill>
                <a:latin typeface="Calibri" panose="020F0502020204030204" pitchFamily="34" charset="0"/>
              </a:rPr>
              <a:t> </a:t>
            </a:r>
            <a:r>
              <a:rPr lang="ar-IQ" sz="2000" dirty="0" err="1">
                <a:solidFill>
                  <a:prstClr val="black"/>
                </a:solidFill>
                <a:latin typeface="Calibri" panose="020F0502020204030204" pitchFamily="34" charset="0"/>
              </a:rPr>
              <a:t>والأيثر</a:t>
            </a:r>
            <a:r>
              <a:rPr lang="ar-IQ" sz="2000" dirty="0">
                <a:solidFill>
                  <a:prstClr val="black"/>
                </a:solidFill>
                <a:latin typeface="Calibri" panose="020F0502020204030204" pitchFamily="34" charset="0"/>
              </a:rPr>
              <a:t> النفطي ولا تذوب في الماء .</a:t>
            </a:r>
            <a:endParaRPr lang="en-US" sz="2000" dirty="0">
              <a:solidFill>
                <a:prstClr val="black"/>
              </a:solidFill>
            </a:endParaRPr>
          </a:p>
          <a:p>
            <a:pPr marL="342900" lvl="0" indent="-342900">
              <a:lnSpc>
                <a:spcPct val="150000"/>
              </a:lnSpc>
              <a:buFont typeface="+mj-lt"/>
              <a:buAutoNum type="arabicPeriod"/>
            </a:pPr>
            <a:r>
              <a:rPr lang="ar-IQ" sz="2000" dirty="0">
                <a:solidFill>
                  <a:prstClr val="black"/>
                </a:solidFill>
                <a:latin typeface="Calibri" panose="020F0502020204030204" pitchFamily="34" charset="0"/>
              </a:rPr>
              <a:t>معامل الانكسار: تعرف الزيوت الطيارة بمعامل انكسارها العالي.</a:t>
            </a:r>
            <a:endParaRPr lang="en-US" sz="2000" dirty="0">
              <a:solidFill>
                <a:prstClr val="black"/>
              </a:solidFill>
            </a:endParaRPr>
          </a:p>
          <a:p>
            <a:pPr marL="342900" lvl="0" indent="-342900">
              <a:lnSpc>
                <a:spcPct val="150000"/>
              </a:lnSpc>
              <a:buFont typeface="+mj-lt"/>
              <a:buAutoNum type="arabicPeriod"/>
            </a:pPr>
            <a:r>
              <a:rPr lang="ar-IQ" sz="2000" dirty="0">
                <a:solidFill>
                  <a:prstClr val="black"/>
                </a:solidFill>
                <a:latin typeface="Calibri" panose="020F0502020204030204" pitchFamily="34" charset="0"/>
              </a:rPr>
              <a:t>الكثافة النوعية: كل الزيوت الطيارة اخف من الماء باستثناء زيت الدارسين وزيت القرنفل اذ تبلغ 1.04 و1.05 على التتابع.</a:t>
            </a:r>
            <a:endParaRPr lang="en-US" sz="2000" dirty="0">
              <a:solidFill>
                <a:prstClr val="black"/>
              </a:solidFill>
            </a:endParaRPr>
          </a:p>
        </p:txBody>
      </p:sp>
    </p:spTree>
    <p:extLst>
      <p:ext uri="{BB962C8B-B14F-4D97-AF65-F5344CB8AC3E}">
        <p14:creationId xmlns:p14="http://schemas.microsoft.com/office/powerpoint/2010/main" val="35617319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07704" y="692696"/>
            <a:ext cx="6480720" cy="1008112"/>
          </a:xfrm>
          <a:prstGeom prst="round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IQ" sz="24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الصفات الكيميائية الزيت الطيار:</a:t>
            </a:r>
            <a:endParaRPr lang="en-US" sz="2400" dirty="0">
              <a:ln w="0"/>
              <a:solidFill>
                <a:schemeClr val="tx1"/>
              </a:solidFill>
              <a:effectLst>
                <a:outerShdw blurRad="38100" dist="19050" dir="2700000" algn="tl" rotWithShape="0">
                  <a:schemeClr val="dk1">
                    <a:alpha val="40000"/>
                  </a:schemeClr>
                </a:outerShdw>
              </a:effectLst>
            </a:endParaRPr>
          </a:p>
        </p:txBody>
      </p:sp>
      <p:sp>
        <p:nvSpPr>
          <p:cNvPr id="3" name="Rounded Rectangle 2"/>
          <p:cNvSpPr/>
          <p:nvPr/>
        </p:nvSpPr>
        <p:spPr>
          <a:xfrm>
            <a:off x="1259632" y="2420888"/>
            <a:ext cx="7200800" cy="25202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nSpc>
                <a:spcPct val="150000"/>
              </a:lnSpc>
            </a:pPr>
            <a:r>
              <a:rPr lang="ar-IQ" sz="2000" dirty="0" smtClean="0"/>
              <a:t>1- زيوت غير مشبعة.</a:t>
            </a:r>
          </a:p>
          <a:p>
            <a:pPr>
              <a:lnSpc>
                <a:spcPct val="150000"/>
              </a:lnSpc>
            </a:pPr>
            <a:r>
              <a:rPr lang="ar-IQ" sz="2000" dirty="0" smtClean="0"/>
              <a:t>2- </a:t>
            </a:r>
            <a:r>
              <a:rPr lang="ar-IQ" sz="2000" dirty="0" err="1" smtClean="0"/>
              <a:t>تتاكسد</a:t>
            </a:r>
            <a:r>
              <a:rPr lang="ar-IQ" sz="2000" dirty="0" smtClean="0"/>
              <a:t> نتيجة </a:t>
            </a:r>
            <a:r>
              <a:rPr lang="ar-IQ" sz="2000" dirty="0" err="1" smtClean="0"/>
              <a:t>لتعرضة</a:t>
            </a:r>
            <a:r>
              <a:rPr lang="ar-IQ" sz="2000" dirty="0" smtClean="0"/>
              <a:t> للهواء الجوي</a:t>
            </a:r>
          </a:p>
          <a:p>
            <a:pPr>
              <a:lnSpc>
                <a:spcPct val="150000"/>
              </a:lnSpc>
            </a:pPr>
            <a:r>
              <a:rPr lang="ar-IQ" sz="2000" dirty="0" smtClean="0"/>
              <a:t>3-يتغير تركيبها </a:t>
            </a:r>
            <a:r>
              <a:rPr lang="ar-IQ" sz="2000" dirty="0" err="1" smtClean="0"/>
              <a:t>بتاثير</a:t>
            </a:r>
            <a:r>
              <a:rPr lang="ar-IQ" sz="2000" dirty="0" smtClean="0"/>
              <a:t> عوامل البلمرة او إزالة الهيدروجين</a:t>
            </a:r>
            <a:endParaRPr lang="en-US" sz="2000" dirty="0"/>
          </a:p>
        </p:txBody>
      </p:sp>
    </p:spTree>
    <p:extLst>
      <p:ext uri="{BB962C8B-B14F-4D97-AF65-F5344CB8AC3E}">
        <p14:creationId xmlns:p14="http://schemas.microsoft.com/office/powerpoint/2010/main" val="2892093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339752" y="476672"/>
            <a:ext cx="6120680" cy="1152128"/>
          </a:xfrm>
          <a:prstGeom prst="round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IQ" sz="2400" dirty="0" smtClean="0">
                <a:ln w="0"/>
                <a:solidFill>
                  <a:schemeClr val="tx1"/>
                </a:solidFill>
                <a:effectLst>
                  <a:outerShdw blurRad="38100" dist="19050" dir="2700000" algn="tl" rotWithShape="0">
                    <a:schemeClr val="dk1">
                      <a:alpha val="40000"/>
                    </a:schemeClr>
                  </a:outerShdw>
                </a:effectLst>
              </a:rPr>
              <a:t>المركبات الكيميائية للزيت</a:t>
            </a:r>
            <a:endParaRPr lang="en-US" sz="2400" dirty="0">
              <a:ln w="0"/>
              <a:solidFill>
                <a:schemeClr val="tx1"/>
              </a:solidFill>
              <a:effectLst>
                <a:outerShdw blurRad="38100" dist="19050" dir="2700000" algn="tl" rotWithShape="0">
                  <a:schemeClr val="dk1">
                    <a:alpha val="40000"/>
                  </a:schemeClr>
                </a:outerShdw>
              </a:effectLst>
            </a:endParaRPr>
          </a:p>
        </p:txBody>
      </p:sp>
      <p:sp>
        <p:nvSpPr>
          <p:cNvPr id="3" name="Rounded Rectangle 2"/>
          <p:cNvSpPr/>
          <p:nvPr/>
        </p:nvSpPr>
        <p:spPr>
          <a:xfrm>
            <a:off x="1691680" y="2060848"/>
            <a:ext cx="6984776" cy="43204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dirty="0" smtClean="0"/>
              <a:t>يتركب الزيت الطيار من </a:t>
            </a:r>
          </a:p>
          <a:p>
            <a:pPr marL="685800">
              <a:lnSpc>
                <a:spcPct val="150000"/>
              </a:lnSpc>
            </a:pPr>
            <a:r>
              <a:rPr lang="ar-IQ" b="1" dirty="0">
                <a:latin typeface="Calibri" panose="020F0502020204030204" pitchFamily="34" charset="0"/>
              </a:rPr>
              <a:t>أولا:- قسم المركبات الهيدروكربونية :</a:t>
            </a:r>
            <a:endParaRPr lang="en-US" b="1" dirty="0"/>
          </a:p>
          <a:p>
            <a:pPr marL="685800" algn="just">
              <a:lnSpc>
                <a:spcPct val="150000"/>
              </a:lnSpc>
            </a:pPr>
            <a:r>
              <a:rPr lang="ar-IQ" dirty="0">
                <a:latin typeface="Calibri" panose="020F0502020204030204" pitchFamily="34" charset="0"/>
              </a:rPr>
              <a:t>هو القسم الذي يضم الجزء السائل من الزيت الطيار ويتكون من مركبات هيدروكربونية وتتكون هذه المركبات من وحدات كل وحدة منها تتركب من (5) وحدات من ذرات الكربون </a:t>
            </a:r>
            <a:r>
              <a:rPr lang="en-US" dirty="0"/>
              <a:t>C</a:t>
            </a:r>
            <a:r>
              <a:rPr lang="en-US" baseline="-25000" dirty="0"/>
              <a:t>5</a:t>
            </a:r>
            <a:r>
              <a:rPr lang="en-US" dirty="0"/>
              <a:t>H</a:t>
            </a:r>
            <a:r>
              <a:rPr lang="en-US" baseline="-25000" dirty="0"/>
              <a:t>8 </a:t>
            </a:r>
            <a:r>
              <a:rPr lang="en-US" baseline="-25000" dirty="0">
                <a:latin typeface="Arial" panose="020B0604020202020204" pitchFamily="34" charset="0"/>
                <a:cs typeface="Arial" panose="020B0604020202020204" pitchFamily="34" charset="0"/>
              </a:rPr>
              <a:t>  </a:t>
            </a:r>
            <a:r>
              <a:rPr lang="ar-IQ" dirty="0">
                <a:latin typeface="Calibri" panose="020F0502020204030204" pitchFamily="34" charset="0"/>
              </a:rPr>
              <a:t>تسمى </a:t>
            </a:r>
            <a:r>
              <a:rPr lang="ar-IQ" dirty="0" err="1">
                <a:latin typeface="Calibri" panose="020F0502020204030204" pitchFamily="34" charset="0"/>
              </a:rPr>
              <a:t>الأيزوبرين</a:t>
            </a:r>
            <a:r>
              <a:rPr lang="ar-IQ" dirty="0">
                <a:latin typeface="Calibri" panose="020F0502020204030204" pitchFamily="34" charset="0"/>
              </a:rPr>
              <a:t> </a:t>
            </a:r>
            <a:r>
              <a:rPr lang="en-US" dirty="0"/>
              <a:t>Isoprene</a:t>
            </a:r>
            <a:r>
              <a:rPr lang="ar-IQ" dirty="0">
                <a:latin typeface="Calibri" panose="020F0502020204030204" pitchFamily="34" charset="0"/>
              </a:rPr>
              <a:t> تتجمع هذه الوحدات مع بعضها لتكون الزيت الطيار في </a:t>
            </a:r>
            <a:r>
              <a:rPr lang="ar-IQ" dirty="0" smtClean="0">
                <a:latin typeface="Calibri" panose="020F0502020204030204" pitchFamily="34" charset="0"/>
              </a:rPr>
              <a:t>النبات.</a:t>
            </a:r>
            <a:endParaRPr lang="ar-IQ" dirty="0" smtClean="0"/>
          </a:p>
          <a:p>
            <a:pPr marL="685800">
              <a:lnSpc>
                <a:spcPct val="150000"/>
              </a:lnSpc>
            </a:pPr>
            <a:r>
              <a:rPr lang="ar-IQ" b="1" dirty="0" smtClean="0">
                <a:latin typeface="Calibri" panose="020F0502020204030204" pitchFamily="34" charset="0"/>
              </a:rPr>
              <a:t>ثانيا</a:t>
            </a:r>
            <a:r>
              <a:rPr lang="ar-IQ" b="1" dirty="0">
                <a:latin typeface="Calibri" panose="020F0502020204030204" pitchFamily="34" charset="0"/>
              </a:rPr>
              <a:t>: - قسم المركبات </a:t>
            </a:r>
            <a:r>
              <a:rPr lang="ar-IQ" b="1" dirty="0" err="1">
                <a:latin typeface="Calibri" panose="020F0502020204030204" pitchFamily="34" charset="0"/>
              </a:rPr>
              <a:t>الأوكسجينية</a:t>
            </a:r>
            <a:endParaRPr lang="en-US" b="1" dirty="0"/>
          </a:p>
          <a:p>
            <a:pPr>
              <a:lnSpc>
                <a:spcPct val="150000"/>
              </a:lnSpc>
            </a:pPr>
            <a:r>
              <a:rPr lang="ar-IQ" dirty="0">
                <a:latin typeface="Calibri" panose="020F0502020204030204" pitchFamily="34" charset="0"/>
                <a:ea typeface="Calibri" panose="020F0502020204030204" pitchFamily="34" charset="0"/>
              </a:rPr>
              <a:t>هو القسم الذي يشمل الجزء الصلب من الزيت والذي ينتشر في الجزء السائل منه ويتكون من مركبات </a:t>
            </a:r>
            <a:r>
              <a:rPr lang="ar-IQ" dirty="0" err="1">
                <a:latin typeface="Calibri" panose="020F0502020204030204" pitchFamily="34" charset="0"/>
                <a:ea typeface="Calibri" panose="020F0502020204030204" pitchFamily="34" charset="0"/>
              </a:rPr>
              <a:t>اوكسجينية</a:t>
            </a:r>
            <a:r>
              <a:rPr lang="ar-IQ" dirty="0">
                <a:latin typeface="Calibri" panose="020F0502020204030204" pitchFamily="34" charset="0"/>
                <a:ea typeface="Calibri" panose="020F0502020204030204" pitchFamily="34" charset="0"/>
              </a:rPr>
              <a:t> مشتقة من المركبات </a:t>
            </a:r>
            <a:r>
              <a:rPr lang="ar-IQ" dirty="0" err="1">
                <a:latin typeface="Calibri" panose="020F0502020204030204" pitchFamily="34" charset="0"/>
                <a:ea typeface="Calibri" panose="020F0502020204030204" pitchFamily="34" charset="0"/>
              </a:rPr>
              <a:t>الهيدروكاربونية</a:t>
            </a:r>
            <a:r>
              <a:rPr lang="ar-IQ" dirty="0">
                <a:latin typeface="Calibri" panose="020F0502020204030204" pitchFamily="34" charset="0"/>
                <a:ea typeface="Calibri" panose="020F0502020204030204" pitchFamily="34" charset="0"/>
              </a:rPr>
              <a:t> ، ويعزى </a:t>
            </a:r>
            <a:r>
              <a:rPr lang="ar-IQ" dirty="0" err="1">
                <a:latin typeface="Calibri" panose="020F0502020204030204" pitchFamily="34" charset="0"/>
                <a:ea typeface="Calibri" panose="020F0502020204030204" pitchFamily="34" charset="0"/>
              </a:rPr>
              <a:t>التاثير</a:t>
            </a:r>
            <a:r>
              <a:rPr lang="ar-IQ" dirty="0">
                <a:latin typeface="Calibri" panose="020F0502020204030204" pitchFamily="34" charset="0"/>
                <a:ea typeface="Calibri" panose="020F0502020204030204" pitchFamily="34" charset="0"/>
              </a:rPr>
              <a:t> الطبي للزيت للمواد </a:t>
            </a:r>
            <a:r>
              <a:rPr lang="ar-IQ" dirty="0" err="1">
                <a:latin typeface="Calibri" panose="020F0502020204030204" pitchFamily="34" charset="0"/>
                <a:ea typeface="Calibri" panose="020F0502020204030204" pitchFamily="34" charset="0"/>
              </a:rPr>
              <a:t>الاوكسجينية</a:t>
            </a:r>
            <a:endParaRPr lang="en-US" dirty="0"/>
          </a:p>
        </p:txBody>
      </p:sp>
    </p:spTree>
    <p:extLst>
      <p:ext uri="{BB962C8B-B14F-4D97-AF65-F5344CB8AC3E}">
        <p14:creationId xmlns:p14="http://schemas.microsoft.com/office/powerpoint/2010/main" val="9282780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123728" y="1196752"/>
            <a:ext cx="6048672" cy="2736304"/>
          </a:xfrm>
          <a:prstGeom prst="round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IQ" sz="2800" dirty="0" smtClean="0">
                <a:ln w="0"/>
                <a:solidFill>
                  <a:schemeClr val="tx1"/>
                </a:solidFill>
                <a:effectLst>
                  <a:outerShdw blurRad="38100" dist="19050" dir="2700000" algn="tl" rotWithShape="0">
                    <a:schemeClr val="dk1">
                      <a:alpha val="40000"/>
                    </a:schemeClr>
                  </a:outerShdw>
                </a:effectLst>
              </a:rPr>
              <a:t>-فساد الزيوت الطيارة</a:t>
            </a:r>
          </a:p>
          <a:p>
            <a:pPr marL="457200" indent="-457200" algn="ctr">
              <a:buFontTx/>
              <a:buChar char="-"/>
            </a:pPr>
            <a:r>
              <a:rPr lang="ar-IQ" sz="2800" dirty="0" smtClean="0">
                <a:ln w="0"/>
                <a:solidFill>
                  <a:schemeClr val="tx1"/>
                </a:solidFill>
                <a:effectLst>
                  <a:outerShdw blurRad="38100" dist="19050" dir="2700000" algn="tl" rotWithShape="0">
                    <a:schemeClr val="dk1">
                      <a:alpha val="40000"/>
                    </a:schemeClr>
                  </a:outerShdw>
                </a:effectLst>
              </a:rPr>
              <a:t>غش الزيوت الطيار</a:t>
            </a:r>
          </a:p>
          <a:p>
            <a:pPr marL="457200" indent="-457200" algn="ctr">
              <a:buFontTx/>
              <a:buChar char="-"/>
            </a:pPr>
            <a:r>
              <a:rPr lang="ar-IQ" sz="2800" smtClean="0">
                <a:ln w="0"/>
                <a:solidFill>
                  <a:schemeClr val="tx1"/>
                </a:solidFill>
                <a:effectLst>
                  <a:outerShdw blurRad="38100" dist="19050" dir="2700000" algn="tl" rotWithShape="0">
                    <a:schemeClr val="dk1">
                      <a:alpha val="40000"/>
                    </a:schemeClr>
                  </a:outerShdw>
                </a:effectLst>
              </a:rPr>
              <a:t>المواد المستعملة في الغش</a:t>
            </a:r>
            <a:endParaRPr lang="en-US" sz="28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995469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51520" y="620688"/>
            <a:ext cx="8640960" cy="579967"/>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nSpc>
                <a:spcPct val="150000"/>
              </a:lnSpc>
            </a:pPr>
            <a:r>
              <a:rPr lang="ar-IQ" sz="2400" b="1" dirty="0" smtClean="0">
                <a:ln w="0"/>
                <a:solidFill>
                  <a:schemeClr val="tx1"/>
                </a:solidFill>
                <a:effectLst>
                  <a:outerShdw blurRad="38100" dist="19050" dir="2700000" algn="tl" rotWithShape="0">
                    <a:schemeClr val="dk1">
                      <a:alpha val="40000"/>
                    </a:schemeClr>
                  </a:outerShdw>
                </a:effectLst>
                <a:cs typeface="+mj-cs"/>
              </a:rPr>
              <a:t>المكونات الفعالة في النباتات الطبية والعطرية</a:t>
            </a:r>
            <a:endParaRPr lang="ar-IQ" sz="2400" b="1" dirty="0">
              <a:ln w="0"/>
              <a:solidFill>
                <a:schemeClr val="tx1"/>
              </a:solidFill>
              <a:effectLst>
                <a:outerShdw blurRad="38100" dist="19050" dir="2700000" algn="tl" rotWithShape="0">
                  <a:schemeClr val="dk1">
                    <a:alpha val="40000"/>
                  </a:schemeClr>
                </a:outerShdw>
              </a:effectLst>
              <a:cs typeface="+mj-cs"/>
            </a:endParaRPr>
          </a:p>
        </p:txBody>
      </p:sp>
      <p:sp>
        <p:nvSpPr>
          <p:cNvPr id="8" name="Rounded Rectangle 7"/>
          <p:cNvSpPr/>
          <p:nvPr/>
        </p:nvSpPr>
        <p:spPr>
          <a:xfrm>
            <a:off x="539552" y="1556792"/>
            <a:ext cx="8323146" cy="41764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lnSpc>
                <a:spcPct val="107000"/>
              </a:lnSpc>
              <a:spcAft>
                <a:spcPts val="800"/>
              </a:spcAft>
            </a:pPr>
            <a:r>
              <a:rPr lang="ar-IQ" sz="2800" dirty="0">
                <a:latin typeface="Calibri" panose="020F0502020204030204" pitchFamily="34" charset="0"/>
                <a:ea typeface="Calibri" panose="020F0502020204030204" pitchFamily="34" charset="0"/>
              </a:rPr>
              <a:t>المكونات الفعالة في النباتات الطبية والعطرية</a:t>
            </a:r>
            <a:endParaRPr lang="en-US"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ar-IQ" sz="2800" dirty="0">
                <a:latin typeface="Calibri" panose="020F0502020204030204" pitchFamily="34" charset="0"/>
                <a:ea typeface="Calibri" panose="020F0502020204030204" pitchFamily="34" charset="0"/>
              </a:rPr>
              <a:t>تختلف النباتات الطبية والعطرية عن باقي النباتات الأخرى في احتوائها على المواد الفعالة التي يعزى اليها </a:t>
            </a:r>
            <a:r>
              <a:rPr lang="ar-IQ" sz="2800" dirty="0" err="1">
                <a:latin typeface="Calibri" panose="020F0502020204030204" pitchFamily="34" charset="0"/>
                <a:ea typeface="Calibri" panose="020F0502020204030204" pitchFamily="34" charset="0"/>
              </a:rPr>
              <a:t>التاثير</a:t>
            </a:r>
            <a:r>
              <a:rPr lang="ar-IQ" sz="2800" dirty="0">
                <a:latin typeface="Calibri" panose="020F0502020204030204" pitchFamily="34" charset="0"/>
                <a:ea typeface="Calibri" panose="020F0502020204030204" pitchFamily="34" charset="0"/>
              </a:rPr>
              <a:t> الطبي او الفسيولوجي والذي بوجودها يعتبر النبات طبيا وقد </a:t>
            </a:r>
            <a:r>
              <a:rPr lang="ar-IQ" sz="2800" dirty="0" smtClean="0">
                <a:latin typeface="Calibri" panose="020F0502020204030204" pitchFamily="34" charset="0"/>
                <a:ea typeface="Calibri" panose="020F0502020204030204" pitchFamily="34" charset="0"/>
              </a:rPr>
              <a:t>قسمت مكونات </a:t>
            </a:r>
            <a:r>
              <a:rPr lang="ar-IQ" sz="2800" dirty="0">
                <a:latin typeface="Calibri" panose="020F0502020204030204" pitchFamily="34" charset="0"/>
                <a:ea typeface="Calibri" panose="020F0502020204030204" pitchFamily="34" charset="0"/>
              </a:rPr>
              <a:t>النباتات الطبية عموما على أساس فاعليتها الى قسمين </a:t>
            </a:r>
            <a:r>
              <a:rPr lang="ar-IQ" sz="2800" dirty="0" smtClean="0">
                <a:latin typeface="Calibri" panose="020F0502020204030204" pitchFamily="34" charset="0"/>
                <a:ea typeface="Calibri" panose="020F0502020204030204" pitchFamily="34" charset="0"/>
              </a:rPr>
              <a:t>:</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9646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ft-Right Arrow Callout 1"/>
          <p:cNvSpPr/>
          <p:nvPr/>
        </p:nvSpPr>
        <p:spPr>
          <a:xfrm>
            <a:off x="2966833" y="1325744"/>
            <a:ext cx="3808440" cy="2088232"/>
          </a:xfrm>
          <a:prstGeom prst="leftRightArrow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b="1" dirty="0" smtClean="0"/>
              <a:t>مكونات النباتات الطبية </a:t>
            </a:r>
            <a:endParaRPr lang="en-US" sz="2400" b="1" dirty="0"/>
          </a:p>
        </p:txBody>
      </p:sp>
      <p:sp>
        <p:nvSpPr>
          <p:cNvPr id="3" name="Oval 2"/>
          <p:cNvSpPr/>
          <p:nvPr/>
        </p:nvSpPr>
        <p:spPr>
          <a:xfrm>
            <a:off x="6835635" y="1236757"/>
            <a:ext cx="1948832" cy="230425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b="1" dirty="0" smtClean="0">
                <a:solidFill>
                  <a:prstClr val="black"/>
                </a:solidFill>
                <a:latin typeface="Calibri" panose="020F0502020204030204" pitchFamily="34" charset="0"/>
                <a:ea typeface="Calibri" panose="020F0502020204030204" pitchFamily="34" charset="0"/>
              </a:rPr>
              <a:t>اولا:- </a:t>
            </a:r>
            <a:r>
              <a:rPr lang="ar-IQ" b="1" dirty="0">
                <a:solidFill>
                  <a:prstClr val="black"/>
                </a:solidFill>
                <a:latin typeface="Calibri" panose="020F0502020204030204" pitchFamily="34" charset="0"/>
                <a:ea typeface="Calibri" panose="020F0502020204030204" pitchFamily="34" charset="0"/>
              </a:rPr>
              <a:t>المكونات غير الفعالة </a:t>
            </a:r>
            <a:r>
              <a:rPr lang="en-US" b="1" dirty="0">
                <a:solidFill>
                  <a:prstClr val="black"/>
                </a:solidFill>
                <a:latin typeface="Calibri" panose="020F0502020204030204" pitchFamily="34" charset="0"/>
                <a:ea typeface="Calibri" panose="020F0502020204030204" pitchFamily="34" charset="0"/>
                <a:cs typeface="Arial" panose="020B0604020202020204" pitchFamily="34" charset="0"/>
              </a:rPr>
              <a:t>Inert </a:t>
            </a:r>
            <a:r>
              <a:rPr lang="en-US" b="1" dirty="0" err="1">
                <a:solidFill>
                  <a:prstClr val="black"/>
                </a:solidFill>
                <a:latin typeface="Calibri" panose="020F0502020204030204" pitchFamily="34" charset="0"/>
                <a:ea typeface="Calibri" panose="020F0502020204030204" pitchFamily="34" charset="0"/>
                <a:cs typeface="Arial" panose="020B0604020202020204" pitchFamily="34" charset="0"/>
              </a:rPr>
              <a:t>constitunets</a:t>
            </a:r>
            <a:endParaRPr lang="en-US" b="1" dirty="0"/>
          </a:p>
        </p:txBody>
      </p:sp>
      <p:sp>
        <p:nvSpPr>
          <p:cNvPr id="4" name="Oval 3"/>
          <p:cNvSpPr/>
          <p:nvPr/>
        </p:nvSpPr>
        <p:spPr>
          <a:xfrm>
            <a:off x="797846" y="1139190"/>
            <a:ext cx="2088232" cy="223224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lvl="0" algn="ctr">
              <a:lnSpc>
                <a:spcPct val="107000"/>
              </a:lnSpc>
              <a:spcAft>
                <a:spcPts val="800"/>
              </a:spcAft>
            </a:pPr>
            <a:r>
              <a:rPr lang="ar-IQ" b="1" dirty="0">
                <a:solidFill>
                  <a:prstClr val="black"/>
                </a:solidFill>
                <a:latin typeface="Calibri" panose="020F0502020204030204" pitchFamily="34" charset="0"/>
                <a:ea typeface="Calibri" panose="020F0502020204030204" pitchFamily="34" charset="0"/>
              </a:rPr>
              <a:t>ثانيا :- المكونات الفعالة </a:t>
            </a:r>
            <a:endParaRPr lang="ar-IQ" b="1" dirty="0" smtClean="0">
              <a:solidFill>
                <a:prstClr val="black"/>
              </a:solidFill>
              <a:latin typeface="Calibri" panose="020F0502020204030204" pitchFamily="34" charset="0"/>
              <a:ea typeface="Calibri" panose="020F0502020204030204" pitchFamily="34" charset="0"/>
            </a:endParaRPr>
          </a:p>
          <a:p>
            <a:pPr lvl="0" algn="ctr">
              <a:lnSpc>
                <a:spcPct val="107000"/>
              </a:lnSpc>
              <a:spcAft>
                <a:spcPts val="800"/>
              </a:spcAft>
            </a:pPr>
            <a:r>
              <a:rPr lang="en-US" b="1" dirty="0" smtClean="0">
                <a:solidFill>
                  <a:prstClr val="black"/>
                </a:solidFill>
                <a:latin typeface="Calibri" panose="020F0502020204030204" pitchFamily="34" charset="0"/>
                <a:ea typeface="Calibri" panose="020F0502020204030204" pitchFamily="34" charset="0"/>
                <a:cs typeface="Arial" panose="020B0604020202020204" pitchFamily="34" charset="0"/>
              </a:rPr>
              <a:t>Active </a:t>
            </a:r>
            <a:r>
              <a:rPr lang="en-US" b="1" dirty="0" err="1">
                <a:solidFill>
                  <a:prstClr val="black"/>
                </a:solidFill>
                <a:latin typeface="Calibri" panose="020F0502020204030204" pitchFamily="34" charset="0"/>
                <a:ea typeface="Calibri" panose="020F0502020204030204" pitchFamily="34" charset="0"/>
                <a:cs typeface="Arial" panose="020B0604020202020204" pitchFamily="34" charset="0"/>
              </a:rPr>
              <a:t>constitunits</a:t>
            </a:r>
            <a:r>
              <a:rPr lang="en-US" b="1" dirty="0">
                <a:solidFill>
                  <a:prstClr val="black"/>
                </a:solidFill>
                <a:latin typeface="Calibri" panose="020F0502020204030204" pitchFamily="34" charset="0"/>
                <a:ea typeface="Calibri" panose="020F0502020204030204" pitchFamily="34" charset="0"/>
                <a:cs typeface="Arial" panose="020B0604020202020204" pitchFamily="34" charset="0"/>
              </a:rPr>
              <a:t>    </a:t>
            </a:r>
            <a:endParaRPr lang="en-US" sz="12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5" name="Down Arrow 4"/>
          <p:cNvSpPr/>
          <p:nvPr/>
        </p:nvSpPr>
        <p:spPr>
          <a:xfrm>
            <a:off x="7522019" y="3599686"/>
            <a:ext cx="576064" cy="5493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1547662" y="3422521"/>
            <a:ext cx="495083" cy="504056"/>
          </a:xfrm>
          <a:prstGeom prst="downArrow">
            <a:avLst>
              <a:gd name="adj1" fmla="val 50000"/>
              <a:gd name="adj2" fmla="val 515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6714911" y="4316966"/>
            <a:ext cx="2069556" cy="231928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lnSpc>
                <a:spcPct val="150000"/>
              </a:lnSpc>
            </a:pPr>
            <a:r>
              <a:rPr lang="ar-IQ" b="1" dirty="0" smtClean="0">
                <a:latin typeface="Calibri" panose="020F0502020204030204" pitchFamily="34" charset="0"/>
                <a:ea typeface="Calibri" panose="020F0502020204030204" pitchFamily="34" charset="0"/>
              </a:rPr>
              <a:t>1السليلوز</a:t>
            </a:r>
            <a:r>
              <a:rPr lang="en-US" b="1" dirty="0" smtClean="0">
                <a:latin typeface="Calibri" panose="020F0502020204030204" pitchFamily="34" charset="0"/>
                <a:ea typeface="Calibri" panose="020F0502020204030204" pitchFamily="34" charset="0"/>
                <a:cs typeface="Arial" panose="020B0604020202020204" pitchFamily="34" charset="0"/>
              </a:rPr>
              <a:t>Cellulose</a:t>
            </a:r>
            <a:r>
              <a:rPr lang="ar-IQ" b="1" dirty="0" smtClean="0">
                <a:latin typeface="Calibri" panose="020F0502020204030204" pitchFamily="34" charset="0"/>
                <a:ea typeface="Calibri" panose="020F0502020204030204" pitchFamily="34" charset="0"/>
                <a:cs typeface="Arial" panose="020B0604020202020204" pitchFamily="34" charset="0"/>
              </a:rPr>
              <a:t> </a:t>
            </a:r>
            <a:endParaRPr lang="ar-IQ" b="1" dirty="0" smtClean="0">
              <a:latin typeface="Calibri" panose="020F0502020204030204" pitchFamily="34" charset="0"/>
              <a:ea typeface="Calibri" panose="020F0502020204030204" pitchFamily="34" charset="0"/>
            </a:endParaRPr>
          </a:p>
          <a:p>
            <a:pPr algn="ctr">
              <a:lnSpc>
                <a:spcPct val="150000"/>
              </a:lnSpc>
            </a:pPr>
            <a:r>
              <a:rPr lang="ar-IQ" b="1" dirty="0" smtClean="0">
                <a:latin typeface="Calibri" panose="020F0502020204030204" pitchFamily="34" charset="0"/>
                <a:ea typeface="Calibri" panose="020F0502020204030204" pitchFamily="34" charset="0"/>
              </a:rPr>
              <a:t>2-اللجنين </a:t>
            </a:r>
            <a:r>
              <a:rPr lang="en-US" b="1" dirty="0">
                <a:latin typeface="Calibri" panose="020F0502020204030204" pitchFamily="34" charset="0"/>
                <a:ea typeface="Calibri" panose="020F0502020204030204" pitchFamily="34" charset="0"/>
                <a:cs typeface="Arial" panose="020B0604020202020204" pitchFamily="34" charset="0"/>
              </a:rPr>
              <a:t>Lignin </a:t>
            </a:r>
            <a:endParaRPr lang="ar-IQ" b="1"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r>
              <a:rPr lang="ar-IQ" b="1" dirty="0" smtClean="0">
                <a:latin typeface="Calibri" panose="020F0502020204030204" pitchFamily="34" charset="0"/>
                <a:ea typeface="Calibri" panose="020F0502020204030204" pitchFamily="34" charset="0"/>
              </a:rPr>
              <a:t> 3-السوبرين</a:t>
            </a:r>
            <a:r>
              <a:rPr lang="en-US" b="1" dirty="0" err="1" smtClean="0">
                <a:latin typeface="Calibri" panose="020F0502020204030204" pitchFamily="34" charset="0"/>
                <a:ea typeface="Calibri" panose="020F0502020204030204" pitchFamily="34" charset="0"/>
                <a:cs typeface="Arial" panose="020B0604020202020204" pitchFamily="34" charset="0"/>
              </a:rPr>
              <a:t>Subrin</a:t>
            </a:r>
            <a:endParaRPr lang="en-US" b="1" dirty="0"/>
          </a:p>
        </p:txBody>
      </p:sp>
      <p:sp>
        <p:nvSpPr>
          <p:cNvPr id="9" name="Rounded Rectangle 8"/>
          <p:cNvSpPr/>
          <p:nvPr/>
        </p:nvSpPr>
        <p:spPr>
          <a:xfrm>
            <a:off x="343593" y="3989080"/>
            <a:ext cx="2903220" cy="26642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dirty="0"/>
              <a:t> </a:t>
            </a:r>
            <a:endParaRPr lang="en-US" dirty="0"/>
          </a:p>
          <a:p>
            <a:pPr lvl="0" algn="ctr"/>
            <a:r>
              <a:rPr lang="ar-IQ" dirty="0"/>
              <a:t>ا</a:t>
            </a:r>
            <a:r>
              <a:rPr lang="ar-IQ" b="1" dirty="0"/>
              <a:t>لزيوت </a:t>
            </a:r>
            <a:r>
              <a:rPr lang="ar-IQ" b="1" dirty="0" smtClean="0"/>
              <a:t>الطيارة</a:t>
            </a:r>
            <a:r>
              <a:rPr lang="en-US" b="1" dirty="0" smtClean="0"/>
              <a:t>Volatile oils  </a:t>
            </a:r>
            <a:r>
              <a:rPr lang="ar-IQ" b="1" dirty="0" err="1" smtClean="0"/>
              <a:t>الجليكوسيدات</a:t>
            </a:r>
            <a:r>
              <a:rPr lang="en-US" b="1" dirty="0" smtClean="0"/>
              <a:t>     Glycosides   </a:t>
            </a:r>
            <a:endParaRPr lang="en-US" b="1" dirty="0"/>
          </a:p>
          <a:p>
            <a:pPr lvl="0" algn="ctr"/>
            <a:r>
              <a:rPr lang="ar-IQ" b="1" dirty="0" smtClean="0"/>
              <a:t>الصابونيات       </a:t>
            </a:r>
            <a:r>
              <a:rPr lang="en-US" b="1" dirty="0" smtClean="0">
                <a:ln w="0"/>
                <a:solidFill>
                  <a:schemeClr val="tx1"/>
                </a:solidFill>
                <a:effectLst>
                  <a:outerShdw blurRad="38100" dist="19050" dir="2700000" algn="tl" rotWithShape="0">
                    <a:schemeClr val="dk1">
                      <a:alpha val="40000"/>
                    </a:schemeClr>
                  </a:outerShdw>
                </a:effectLst>
              </a:rPr>
              <a:t>Saponins</a:t>
            </a:r>
            <a:r>
              <a:rPr lang="ar-IQ" b="1" dirty="0" smtClean="0">
                <a:solidFill>
                  <a:prstClr val="white"/>
                </a:solidFill>
              </a:rPr>
              <a:t> </a:t>
            </a:r>
            <a:endParaRPr lang="en-US" b="1" dirty="0"/>
          </a:p>
          <a:p>
            <a:pPr lvl="0" algn="ctr"/>
            <a:r>
              <a:rPr lang="ar-IQ" b="1" dirty="0" err="1"/>
              <a:t>التانينات</a:t>
            </a:r>
            <a:r>
              <a:rPr lang="ar-IQ" b="1" dirty="0"/>
              <a:t>   </a:t>
            </a:r>
            <a:r>
              <a:rPr lang="ar-IQ" b="1" dirty="0" smtClean="0"/>
              <a:t>         </a:t>
            </a:r>
            <a:r>
              <a:rPr lang="en-US" b="1" dirty="0"/>
              <a:t>Tannins </a:t>
            </a:r>
            <a:r>
              <a:rPr lang="ar-IQ" b="1" dirty="0"/>
              <a:t>    </a:t>
            </a:r>
            <a:endParaRPr lang="en-US" b="1" dirty="0"/>
          </a:p>
          <a:p>
            <a:pPr lvl="0" algn="ctr"/>
            <a:r>
              <a:rPr lang="ar-IQ" b="1" dirty="0" err="1"/>
              <a:t>القلويدات</a:t>
            </a:r>
            <a:r>
              <a:rPr lang="ar-IQ" b="1" dirty="0"/>
              <a:t> </a:t>
            </a:r>
            <a:r>
              <a:rPr lang="ar-IQ" b="1" dirty="0" smtClean="0"/>
              <a:t> </a:t>
            </a:r>
            <a:r>
              <a:rPr lang="en-US" b="1" dirty="0"/>
              <a:t>Alkaloids         </a:t>
            </a:r>
            <a:r>
              <a:rPr lang="ar-IQ" b="1" dirty="0"/>
              <a:t>          </a:t>
            </a:r>
            <a:endParaRPr lang="en-US" b="1" dirty="0"/>
          </a:p>
          <a:p>
            <a:pPr lvl="0" algn="ctr"/>
            <a:r>
              <a:rPr lang="ar-IQ" b="1" dirty="0" err="1" smtClean="0"/>
              <a:t>الراتنجات</a:t>
            </a:r>
            <a:r>
              <a:rPr lang="ar-IQ" b="1" dirty="0" smtClean="0"/>
              <a:t> </a:t>
            </a:r>
            <a:r>
              <a:rPr lang="en-US" b="1" dirty="0" smtClean="0"/>
              <a:t>Resins              </a:t>
            </a:r>
            <a:endParaRPr lang="en-US" b="1" dirty="0"/>
          </a:p>
          <a:p>
            <a:pPr algn="ctr"/>
            <a:r>
              <a:rPr lang="ar-IQ" b="1" dirty="0" err="1"/>
              <a:t>السترولات</a:t>
            </a:r>
            <a:r>
              <a:rPr lang="ar-IQ" b="1" dirty="0"/>
              <a:t>  </a:t>
            </a:r>
            <a:r>
              <a:rPr lang="ar-IQ" b="1" dirty="0" smtClean="0"/>
              <a:t>       </a:t>
            </a:r>
            <a:r>
              <a:rPr lang="en-US" b="1" dirty="0"/>
              <a:t>Sterols </a:t>
            </a:r>
          </a:p>
        </p:txBody>
      </p:sp>
      <p:sp>
        <p:nvSpPr>
          <p:cNvPr id="10" name="Rounded Rectangle 9"/>
          <p:cNvSpPr/>
          <p:nvPr/>
        </p:nvSpPr>
        <p:spPr>
          <a:xfrm flipH="1">
            <a:off x="1547662" y="260648"/>
            <a:ext cx="7344817" cy="79208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gn="ctr">
              <a:lnSpc>
                <a:spcPct val="150000"/>
              </a:lnSpc>
            </a:pPr>
            <a:r>
              <a:rPr lang="ar-IQ" sz="2400" b="1" dirty="0">
                <a:ln w="0"/>
                <a:solidFill>
                  <a:prstClr val="black"/>
                </a:solidFill>
                <a:effectLst>
                  <a:outerShdw blurRad="38100" dist="19050" dir="2700000" algn="tl" rotWithShape="0">
                    <a:prstClr val="black">
                      <a:alpha val="40000"/>
                    </a:prstClr>
                  </a:outerShdw>
                </a:effectLst>
                <a:cs typeface="Times New Roman" panose="02020603050405020304" pitchFamily="18" charset="0"/>
              </a:rPr>
              <a:t>المكونات الفعالة في النباتات الطبية والعطرية</a:t>
            </a:r>
          </a:p>
        </p:txBody>
      </p:sp>
    </p:spTree>
    <p:extLst>
      <p:ext uri="{BB962C8B-B14F-4D97-AF65-F5344CB8AC3E}">
        <p14:creationId xmlns:p14="http://schemas.microsoft.com/office/powerpoint/2010/main" val="3732257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27584" y="368701"/>
            <a:ext cx="7848872" cy="738664"/>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rtlCol="1">
            <a:spAutoFit/>
          </a:bodyPr>
          <a:lstStyle/>
          <a:p>
            <a:pPr algn="just">
              <a:lnSpc>
                <a:spcPct val="150000"/>
              </a:lnSpc>
            </a:pPr>
            <a:r>
              <a:rPr lang="ar-IQ" sz="3200" b="1" dirty="0" smtClean="0">
                <a:ln w="6600">
                  <a:solidFill>
                    <a:schemeClr val="accent2"/>
                  </a:solidFill>
                  <a:prstDash val="solid"/>
                </a:ln>
                <a:solidFill>
                  <a:srgbClr val="FFFFFF"/>
                </a:solidFill>
                <a:effectLst>
                  <a:outerShdw dist="38100" dir="2700000" algn="tl" rotWithShape="0">
                    <a:schemeClr val="accent2"/>
                  </a:outerShdw>
                </a:effectLst>
              </a:rPr>
              <a:t>1- الزيوت الطيارة</a:t>
            </a:r>
            <a:r>
              <a:rPr lang="en-US" sz="2800" b="1" dirty="0">
                <a:ln w="6600">
                  <a:solidFill>
                    <a:schemeClr val="accent2"/>
                  </a:solidFill>
                  <a:prstDash val="solid"/>
                </a:ln>
                <a:solidFill>
                  <a:srgbClr val="FFFFFF"/>
                </a:solidFill>
                <a:effectLst>
                  <a:outerShdw dist="38100" dir="2700000" algn="tl" rotWithShape="0">
                    <a:schemeClr val="accent2"/>
                  </a:outerShdw>
                </a:effectLst>
              </a:rPr>
              <a:t> Volatile </a:t>
            </a:r>
            <a:r>
              <a:rPr lang="en-US" sz="2800" b="1" dirty="0" smtClean="0">
                <a:ln w="6600">
                  <a:solidFill>
                    <a:schemeClr val="accent2"/>
                  </a:solidFill>
                  <a:prstDash val="solid"/>
                </a:ln>
                <a:solidFill>
                  <a:srgbClr val="FFFFFF"/>
                </a:solidFill>
                <a:effectLst>
                  <a:outerShdw dist="38100" dir="2700000" algn="tl" rotWithShape="0">
                    <a:schemeClr val="accent2"/>
                  </a:outerShdw>
                </a:effectLst>
              </a:rPr>
              <a:t>oils    </a:t>
            </a:r>
            <a:r>
              <a:rPr lang="ar-IQ" sz="2800" b="1" dirty="0" smtClean="0">
                <a:ln w="6600">
                  <a:solidFill>
                    <a:schemeClr val="accent2"/>
                  </a:solidFill>
                  <a:prstDash val="solid"/>
                </a:ln>
                <a:solidFill>
                  <a:srgbClr val="FFFFFF"/>
                </a:solidFill>
                <a:effectLst>
                  <a:outerShdw dist="38100" dir="2700000" algn="tl" rotWithShape="0">
                    <a:schemeClr val="accent2"/>
                  </a:outerShdw>
                </a:effectLst>
              </a:rPr>
              <a:t>   </a:t>
            </a:r>
            <a:r>
              <a:rPr lang="ar-IQ" sz="3200" b="1" dirty="0" smtClean="0">
                <a:ln w="6600">
                  <a:solidFill>
                    <a:schemeClr val="accent2"/>
                  </a:solidFill>
                  <a:prstDash val="solid"/>
                </a:ln>
                <a:solidFill>
                  <a:srgbClr val="FFFFFF"/>
                </a:solidFill>
                <a:effectLst>
                  <a:outerShdw dist="38100" dir="2700000" algn="tl" rotWithShape="0">
                    <a:schemeClr val="accent2"/>
                  </a:outerShdw>
                </a:effectLst>
              </a:rPr>
              <a:t> </a:t>
            </a:r>
            <a:endParaRPr lang="ar-IQ" sz="32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7" name="Rectangle 6"/>
          <p:cNvSpPr/>
          <p:nvPr/>
        </p:nvSpPr>
        <p:spPr>
          <a:xfrm>
            <a:off x="899592" y="1412776"/>
            <a:ext cx="7909059" cy="4320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lvl="0" algn="just"/>
            <a:r>
              <a:rPr lang="ar-IQ" sz="2400" b="1" dirty="0" smtClean="0">
                <a:latin typeface="Calibri" panose="020F0502020204030204" pitchFamily="34" charset="0"/>
              </a:rPr>
              <a:t>  الزيوت </a:t>
            </a:r>
            <a:r>
              <a:rPr lang="ar-IQ" sz="2400" b="1" dirty="0">
                <a:latin typeface="Calibri" panose="020F0502020204030204" pitchFamily="34" charset="0"/>
              </a:rPr>
              <a:t>الطيارة </a:t>
            </a:r>
            <a:r>
              <a:rPr lang="en-US" sz="2400" b="1" dirty="0">
                <a:cs typeface="Arial" panose="020B0604020202020204" pitchFamily="34" charset="0"/>
              </a:rPr>
              <a:t>Volatile oils    </a:t>
            </a:r>
          </a:p>
          <a:p>
            <a:pPr marL="228600" algn="just">
              <a:lnSpc>
                <a:spcPct val="107000"/>
              </a:lnSpc>
              <a:spcAft>
                <a:spcPts val="800"/>
              </a:spcAft>
            </a:pPr>
            <a:r>
              <a:rPr lang="ar-IQ" sz="2400" b="1" dirty="0">
                <a:latin typeface="Calibri" panose="020F0502020204030204" pitchFamily="34" charset="0"/>
                <a:ea typeface="Calibri" panose="020F0502020204030204" pitchFamily="34" charset="0"/>
              </a:rPr>
              <a:t> </a:t>
            </a:r>
            <a:r>
              <a:rPr lang="ar-IQ" sz="2400" b="1" dirty="0" smtClean="0">
                <a:latin typeface="Calibri" panose="020F0502020204030204" pitchFamily="34" charset="0"/>
                <a:ea typeface="Calibri" panose="020F0502020204030204" pitchFamily="34" charset="0"/>
              </a:rPr>
              <a:t>   </a:t>
            </a:r>
            <a:r>
              <a:rPr lang="ar-IQ" sz="2400" b="1" dirty="0">
                <a:latin typeface="Calibri" panose="020F0502020204030204" pitchFamily="34" charset="0"/>
                <a:ea typeface="Calibri" panose="020F0502020204030204" pitchFamily="34" charset="0"/>
              </a:rPr>
              <a:t>وهي مركبات عضوية تتميز بانها تتبخر او تتطاير دون ان تتحلل عند تعرضها للتسخين او بدرجة حرارة الغرفة لذلك سميت بالزيوت الطيارة </a:t>
            </a:r>
            <a:r>
              <a:rPr lang="ar-IQ" sz="2400" b="1" dirty="0" smtClean="0">
                <a:latin typeface="Calibri" panose="020F0502020204030204" pitchFamily="34" charset="0"/>
                <a:ea typeface="Calibri" panose="020F0502020204030204" pitchFamily="34" charset="0"/>
              </a:rPr>
              <a:t>وهذ</a:t>
            </a:r>
            <a:r>
              <a:rPr lang="ar-IQ" sz="2400" b="1" dirty="0">
                <a:latin typeface="Calibri" panose="020F0502020204030204" pitchFamily="34" charset="0"/>
                <a:ea typeface="Calibri" panose="020F0502020204030204" pitchFamily="34" charset="0"/>
              </a:rPr>
              <a:t>ا</a:t>
            </a:r>
            <a:r>
              <a:rPr lang="ar-IQ" sz="2400" b="1" dirty="0" smtClean="0">
                <a:latin typeface="Calibri" panose="020F0502020204030204" pitchFamily="34" charset="0"/>
                <a:ea typeface="Calibri" panose="020F0502020204030204" pitchFamily="34" charset="0"/>
              </a:rPr>
              <a:t> </a:t>
            </a:r>
            <a:r>
              <a:rPr lang="ar-IQ" sz="2400" b="1" dirty="0" err="1">
                <a:latin typeface="Calibri" panose="020F0502020204030204" pitchFamily="34" charset="0"/>
                <a:ea typeface="Calibri" panose="020F0502020204030204" pitchFamily="34" charset="0"/>
              </a:rPr>
              <a:t>مايميزها</a:t>
            </a:r>
            <a:r>
              <a:rPr lang="ar-IQ" sz="2400" b="1" dirty="0">
                <a:latin typeface="Calibri" panose="020F0502020204030204" pitchFamily="34" charset="0"/>
                <a:ea typeface="Calibri" panose="020F0502020204030204" pitchFamily="34" charset="0"/>
              </a:rPr>
              <a:t> عن الزيوت الثابتة التي </a:t>
            </a:r>
            <a:r>
              <a:rPr lang="ar-IQ" sz="2400" b="1" dirty="0" err="1">
                <a:latin typeface="Calibri" panose="020F0502020204030204" pitchFamily="34" charset="0"/>
                <a:ea typeface="Calibri" panose="020F0502020204030204" pitchFamily="34" charset="0"/>
              </a:rPr>
              <a:t>لاتتطاير</a:t>
            </a:r>
            <a:r>
              <a:rPr lang="ar-IQ" sz="2400" b="1" dirty="0">
                <a:latin typeface="Calibri" panose="020F0502020204030204" pitchFamily="34" charset="0"/>
                <a:ea typeface="Calibri" panose="020F0502020204030204" pitchFamily="34" charset="0"/>
              </a:rPr>
              <a:t> وإذ تعرضت للتسخين او التبخير </a:t>
            </a:r>
            <a:r>
              <a:rPr lang="ar-IQ" sz="2400" b="1" dirty="0" err="1">
                <a:latin typeface="Calibri" panose="020F0502020204030204" pitchFamily="34" charset="0"/>
                <a:ea typeface="Calibri" panose="020F0502020204030204" pitchFamily="34" charset="0"/>
              </a:rPr>
              <a:t>فانها</a:t>
            </a:r>
            <a:r>
              <a:rPr lang="ar-IQ" sz="2400" b="1" dirty="0">
                <a:latin typeface="Calibri" panose="020F0502020204030204" pitchFamily="34" charset="0"/>
                <a:ea typeface="Calibri" panose="020F0502020204030204" pitchFamily="34" charset="0"/>
              </a:rPr>
              <a:t> تتحلل . والزيوت الطيارة لها عدة </a:t>
            </a:r>
            <a:r>
              <a:rPr lang="ar-IQ" sz="2400" b="1" dirty="0" smtClean="0">
                <a:latin typeface="Calibri" panose="020F0502020204030204" pitchFamily="34" charset="0"/>
                <a:ea typeface="Calibri" panose="020F0502020204030204" pitchFamily="34" charset="0"/>
              </a:rPr>
              <a:t>مسميات</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168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55576" y="548680"/>
            <a:ext cx="7560840" cy="5432256"/>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lvl="0" algn="ctr">
              <a:lnSpc>
                <a:spcPct val="150000"/>
              </a:lnSpc>
            </a:pPr>
            <a:endParaRPr lang="en-US" sz="2000" dirty="0">
              <a:solidFill>
                <a:prstClr val="black"/>
              </a:solidFill>
              <a:cs typeface="+mj-cs"/>
            </a:endParaRPr>
          </a:p>
        </p:txBody>
      </p:sp>
      <p:sp>
        <p:nvSpPr>
          <p:cNvPr id="2" name="Down Arrow Callout 1"/>
          <p:cNvSpPr/>
          <p:nvPr/>
        </p:nvSpPr>
        <p:spPr>
          <a:xfrm>
            <a:off x="2627784" y="827232"/>
            <a:ext cx="3528392" cy="2169720"/>
          </a:xfrm>
          <a:prstGeom prst="downArrowCallout">
            <a:avLst/>
          </a:prstGeom>
        </p:spPr>
        <p:style>
          <a:lnRef idx="0">
            <a:schemeClr val="accent5"/>
          </a:lnRef>
          <a:fillRef idx="3">
            <a:schemeClr val="accent5"/>
          </a:fillRef>
          <a:effectRef idx="3">
            <a:schemeClr val="accent5"/>
          </a:effectRef>
          <a:fontRef idx="minor">
            <a:schemeClr val="lt1"/>
          </a:fontRef>
        </p:style>
        <p:txBody>
          <a:bodyPr rtlCol="0" anchor="ctr"/>
          <a:lstStyle/>
          <a:p>
            <a:pPr lvl="0" algn="ctr">
              <a:lnSpc>
                <a:spcPct val="150000"/>
              </a:lnSpc>
            </a:pPr>
            <a:r>
              <a:rPr lang="ar-IQ" sz="2800" b="1" dirty="0">
                <a:ln w="6600">
                  <a:solidFill>
                    <a:schemeClr val="accent2"/>
                  </a:solidFill>
                  <a:prstDash val="solid"/>
                </a:ln>
                <a:solidFill>
                  <a:srgbClr val="FFFFFF"/>
                </a:solidFill>
                <a:effectLst>
                  <a:outerShdw dist="38100" dir="2700000" algn="tl" rotWithShape="0">
                    <a:schemeClr val="accent2"/>
                  </a:outerShdw>
                </a:effectLst>
                <a:cs typeface="Times New Roman" panose="02020603050405020304" pitchFamily="18" charset="0"/>
              </a:rPr>
              <a:t>مسميات الزيوت الطيارة </a:t>
            </a:r>
            <a:endParaRPr lang="en-US" sz="28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Oval 2"/>
          <p:cNvSpPr/>
          <p:nvPr/>
        </p:nvSpPr>
        <p:spPr>
          <a:xfrm>
            <a:off x="3131840" y="3068960"/>
            <a:ext cx="2520280" cy="77312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000" b="1" dirty="0">
                <a:solidFill>
                  <a:prstClr val="black"/>
                </a:solidFill>
                <a:latin typeface="Calibri" panose="020F0502020204030204" pitchFamily="34" charset="0"/>
                <a:ea typeface="Calibri" panose="020F0502020204030204" pitchFamily="34" charset="0"/>
              </a:rPr>
              <a:t>الزيوت العطرية </a:t>
            </a:r>
            <a:r>
              <a:rPr lang="en-US" sz="2000" b="1" dirty="0">
                <a:solidFill>
                  <a:prstClr val="black"/>
                </a:solidFill>
                <a:latin typeface="Calibri" panose="020F0502020204030204" pitchFamily="34" charset="0"/>
                <a:ea typeface="Calibri" panose="020F0502020204030204" pitchFamily="34" charset="0"/>
                <a:cs typeface="Arial" panose="020B0604020202020204" pitchFamily="34" charset="0"/>
              </a:rPr>
              <a:t>Aromatic oils</a:t>
            </a:r>
            <a:endParaRPr lang="en-US" dirty="0"/>
          </a:p>
        </p:txBody>
      </p:sp>
      <p:sp>
        <p:nvSpPr>
          <p:cNvPr id="6" name="Oval 5"/>
          <p:cNvSpPr/>
          <p:nvPr/>
        </p:nvSpPr>
        <p:spPr>
          <a:xfrm>
            <a:off x="3100596" y="3932784"/>
            <a:ext cx="2520280" cy="77312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000" b="1" dirty="0">
                <a:solidFill>
                  <a:prstClr val="black"/>
                </a:solidFill>
                <a:latin typeface="Calibri" panose="020F0502020204030204" pitchFamily="34" charset="0"/>
                <a:ea typeface="Calibri" panose="020F0502020204030204" pitchFamily="34" charset="0"/>
              </a:rPr>
              <a:t> الزيوت الأثيرية </a:t>
            </a:r>
            <a:r>
              <a:rPr lang="en-US" sz="2000" b="1" dirty="0">
                <a:solidFill>
                  <a:prstClr val="black"/>
                </a:solidFill>
                <a:latin typeface="Calibri" panose="020F0502020204030204" pitchFamily="34" charset="0"/>
                <a:ea typeface="Calibri" panose="020F0502020204030204" pitchFamily="34" charset="0"/>
                <a:cs typeface="Arial" panose="020B0604020202020204" pitchFamily="34" charset="0"/>
              </a:rPr>
              <a:t>Ethereal </a:t>
            </a:r>
            <a:r>
              <a:rPr lang="en-US" sz="2000" b="1" dirty="0" smtClean="0">
                <a:solidFill>
                  <a:prstClr val="black"/>
                </a:solidFill>
                <a:latin typeface="Calibri" panose="020F0502020204030204" pitchFamily="34" charset="0"/>
                <a:ea typeface="Calibri" panose="020F0502020204030204" pitchFamily="34" charset="0"/>
                <a:cs typeface="Arial" panose="020B0604020202020204" pitchFamily="34" charset="0"/>
              </a:rPr>
              <a:t>oils</a:t>
            </a:r>
            <a:endParaRPr lang="en-US" dirty="0"/>
          </a:p>
        </p:txBody>
      </p:sp>
      <p:sp>
        <p:nvSpPr>
          <p:cNvPr id="7" name="Oval 6"/>
          <p:cNvSpPr/>
          <p:nvPr/>
        </p:nvSpPr>
        <p:spPr>
          <a:xfrm>
            <a:off x="3125356" y="4795512"/>
            <a:ext cx="2520280" cy="77312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000" b="1" dirty="0">
                <a:solidFill>
                  <a:prstClr val="black"/>
                </a:solidFill>
                <a:latin typeface="Calibri" panose="020F0502020204030204" pitchFamily="34" charset="0"/>
                <a:ea typeface="Calibri" panose="020F0502020204030204" pitchFamily="34" charset="0"/>
              </a:rPr>
              <a:t>الزيوت الأساسية </a:t>
            </a:r>
            <a:r>
              <a:rPr lang="en-US" sz="2000" b="1" dirty="0">
                <a:solidFill>
                  <a:prstClr val="black"/>
                </a:solidFill>
                <a:latin typeface="Calibri" panose="020F0502020204030204" pitchFamily="34" charset="0"/>
                <a:ea typeface="Calibri" panose="020F0502020204030204" pitchFamily="34" charset="0"/>
                <a:cs typeface="Arial" panose="020B0604020202020204" pitchFamily="34" charset="0"/>
              </a:rPr>
              <a:t>Essential oils </a:t>
            </a:r>
            <a:endParaRPr lang="en-US" dirty="0"/>
          </a:p>
        </p:txBody>
      </p:sp>
    </p:spTree>
    <p:extLst>
      <p:ext uri="{BB962C8B-B14F-4D97-AF65-F5344CB8AC3E}">
        <p14:creationId xmlns:p14="http://schemas.microsoft.com/office/powerpoint/2010/main" val="3407812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8424936" cy="586699"/>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nSpc>
                <a:spcPct val="150000"/>
              </a:lnSpc>
            </a:pPr>
            <a:r>
              <a:rPr lang="ar-IQ" sz="2400" b="1" dirty="0" smtClean="0">
                <a:ln w="6600">
                  <a:solidFill>
                    <a:schemeClr val="accent2"/>
                  </a:solidFill>
                  <a:prstDash val="solid"/>
                </a:ln>
                <a:solidFill>
                  <a:srgbClr val="FFFFFF"/>
                </a:solidFill>
                <a:effectLst>
                  <a:outerShdw dist="38100" dir="2700000" algn="tl" rotWithShape="0">
                    <a:schemeClr val="accent2"/>
                  </a:outerShdw>
                </a:effectLst>
              </a:rPr>
              <a:t>اين توجد الزيوت الطيارة ؟</a:t>
            </a:r>
            <a:endParaRPr lang="en-US" sz="2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Rounded Rectangle 2"/>
          <p:cNvSpPr/>
          <p:nvPr/>
        </p:nvSpPr>
        <p:spPr>
          <a:xfrm>
            <a:off x="827584" y="1359787"/>
            <a:ext cx="7416824" cy="4536504"/>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pPr>
              <a:lnSpc>
                <a:spcPct val="107000"/>
              </a:lnSpc>
              <a:spcAft>
                <a:spcPts val="800"/>
              </a:spcAft>
            </a:pPr>
            <a:r>
              <a:rPr lang="ar-IQ" dirty="0">
                <a:latin typeface="Calibri" panose="020F0502020204030204" pitchFamily="34" charset="0"/>
                <a:ea typeface="Calibri" panose="020F0502020204030204" pitchFamily="34" charset="0"/>
              </a:rPr>
              <a:t> </a:t>
            </a:r>
            <a:endParaRPr lang="en-US" dirty="0">
              <a:effectLst/>
            </a:endParaRPr>
          </a:p>
        </p:txBody>
      </p:sp>
      <p:sp>
        <p:nvSpPr>
          <p:cNvPr id="4" name="Quad Arrow 3"/>
          <p:cNvSpPr/>
          <p:nvPr/>
        </p:nvSpPr>
        <p:spPr>
          <a:xfrm rot="10800000" flipV="1">
            <a:off x="3937070" y="3259067"/>
            <a:ext cx="1355010" cy="809621"/>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419873" y="1700808"/>
            <a:ext cx="2295128" cy="1431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err="1" smtClean="0">
                <a:latin typeface="Calibri" panose="020F0502020204030204" pitchFamily="34" charset="0"/>
              </a:rPr>
              <a:t>العائلةالخيمية</a:t>
            </a:r>
            <a:r>
              <a:rPr lang="ar-IQ" dirty="0" smtClean="0"/>
              <a:t> </a:t>
            </a:r>
            <a:r>
              <a:rPr lang="en-US" dirty="0" smtClean="0"/>
              <a:t>      </a:t>
            </a:r>
            <a:r>
              <a:rPr lang="en-US" dirty="0" err="1" smtClean="0"/>
              <a:t>Umbelliferae</a:t>
            </a:r>
            <a:endParaRPr lang="ar-IQ" dirty="0" smtClean="0"/>
          </a:p>
          <a:p>
            <a:pPr algn="ctr"/>
            <a:r>
              <a:rPr lang="ar-IQ" dirty="0" smtClean="0"/>
              <a:t>الينسون</a:t>
            </a:r>
            <a:endParaRPr lang="en-US" dirty="0"/>
          </a:p>
        </p:txBody>
      </p:sp>
      <p:sp>
        <p:nvSpPr>
          <p:cNvPr id="8" name="Oval 7"/>
          <p:cNvSpPr/>
          <p:nvPr/>
        </p:nvSpPr>
        <p:spPr>
          <a:xfrm>
            <a:off x="3571915" y="4293096"/>
            <a:ext cx="2160240" cy="128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latin typeface="Calibri" panose="020F0502020204030204" pitchFamily="34" charset="0"/>
              </a:rPr>
              <a:t>العائلة الشفوية</a:t>
            </a:r>
            <a:r>
              <a:rPr lang="ar-IQ" dirty="0"/>
              <a:t> </a:t>
            </a:r>
            <a:r>
              <a:rPr lang="en-US" dirty="0" err="1" smtClean="0"/>
              <a:t>Labiatae</a:t>
            </a:r>
            <a:endParaRPr lang="ar-IQ" dirty="0" smtClean="0"/>
          </a:p>
          <a:p>
            <a:pPr algn="ctr"/>
            <a:r>
              <a:rPr lang="ar-IQ" dirty="0" smtClean="0"/>
              <a:t>الزعتر</a:t>
            </a:r>
            <a:endParaRPr lang="en-US" dirty="0"/>
          </a:p>
        </p:txBody>
      </p:sp>
      <p:sp>
        <p:nvSpPr>
          <p:cNvPr id="9" name="Oval 8"/>
          <p:cNvSpPr/>
          <p:nvPr/>
        </p:nvSpPr>
        <p:spPr>
          <a:xfrm>
            <a:off x="5626632" y="2996952"/>
            <a:ext cx="2041482" cy="1430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1400" dirty="0">
                <a:latin typeface="Calibri" panose="020F0502020204030204" pitchFamily="34" charset="0"/>
              </a:rPr>
              <a:t>العائلة </a:t>
            </a:r>
            <a:r>
              <a:rPr lang="ar-IQ" sz="1400" dirty="0" err="1">
                <a:latin typeface="Calibri" panose="020F0502020204030204" pitchFamily="34" charset="0"/>
              </a:rPr>
              <a:t>الغارية</a:t>
            </a:r>
            <a:r>
              <a:rPr lang="en-US" sz="1400" dirty="0"/>
              <a:t>       </a:t>
            </a:r>
            <a:r>
              <a:rPr lang="en-US" sz="1400" dirty="0" err="1"/>
              <a:t>Lauraceae</a:t>
            </a:r>
            <a:r>
              <a:rPr lang="en-US" sz="1400" dirty="0"/>
              <a:t>          </a:t>
            </a:r>
            <a:r>
              <a:rPr lang="ar-IQ" sz="1400" dirty="0" smtClean="0">
                <a:latin typeface="Calibri" panose="020F0502020204030204" pitchFamily="34" charset="0"/>
              </a:rPr>
              <a:t>مثل الغار</a:t>
            </a:r>
            <a:endParaRPr lang="en-US" sz="1400" dirty="0"/>
          </a:p>
        </p:txBody>
      </p:sp>
      <p:sp>
        <p:nvSpPr>
          <p:cNvPr id="10" name="Oval 9"/>
          <p:cNvSpPr/>
          <p:nvPr/>
        </p:nvSpPr>
        <p:spPr>
          <a:xfrm>
            <a:off x="1453054" y="2945816"/>
            <a:ext cx="2147583" cy="1481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latin typeface="Calibri" panose="020F0502020204030204" pitchFamily="34" charset="0"/>
              </a:rPr>
              <a:t>العائلة </a:t>
            </a:r>
            <a:r>
              <a:rPr lang="ar-IQ" dirty="0" err="1">
                <a:latin typeface="Calibri" panose="020F0502020204030204" pitchFamily="34" charset="0"/>
              </a:rPr>
              <a:t>السذبية</a:t>
            </a:r>
            <a:r>
              <a:rPr lang="ar-IQ" dirty="0"/>
              <a:t> </a:t>
            </a:r>
            <a:r>
              <a:rPr lang="en-US" dirty="0" err="1" smtClean="0"/>
              <a:t>Rutaceae</a:t>
            </a:r>
            <a:endParaRPr lang="en-US" dirty="0" smtClean="0"/>
          </a:p>
          <a:p>
            <a:pPr algn="ctr"/>
            <a:r>
              <a:rPr lang="ar-IQ" dirty="0" smtClean="0"/>
              <a:t>البرتقال</a:t>
            </a:r>
            <a:endParaRPr lang="en-US" dirty="0"/>
          </a:p>
        </p:txBody>
      </p:sp>
    </p:spTree>
    <p:extLst>
      <p:ext uri="{BB962C8B-B14F-4D97-AF65-F5344CB8AC3E}">
        <p14:creationId xmlns:p14="http://schemas.microsoft.com/office/powerpoint/2010/main" val="3989702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95536" y="836712"/>
            <a:ext cx="8208912" cy="5400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 name="Quad Arrow 1"/>
          <p:cNvSpPr/>
          <p:nvPr/>
        </p:nvSpPr>
        <p:spPr>
          <a:xfrm rot="10800000" flipV="1">
            <a:off x="3901068" y="3312822"/>
            <a:ext cx="1197847" cy="764250"/>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3238890" y="1658650"/>
            <a:ext cx="2448272" cy="14679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latin typeface="Calibri" panose="020F0502020204030204" pitchFamily="34" charset="0"/>
              </a:rPr>
              <a:t>العائلة المركبة</a:t>
            </a:r>
            <a:r>
              <a:rPr lang="en-US" dirty="0"/>
              <a:t>        </a:t>
            </a:r>
            <a:r>
              <a:rPr lang="en-US" dirty="0" err="1"/>
              <a:t>Compositae</a:t>
            </a:r>
            <a:r>
              <a:rPr lang="en-US" dirty="0"/>
              <a:t>      </a:t>
            </a:r>
            <a:r>
              <a:rPr lang="ar-IQ" dirty="0">
                <a:latin typeface="Calibri" panose="020F0502020204030204" pitchFamily="34" charset="0"/>
              </a:rPr>
              <a:t>مثل البابونج</a:t>
            </a:r>
            <a:endParaRPr lang="en-US" dirty="0"/>
          </a:p>
        </p:txBody>
      </p:sp>
      <p:sp>
        <p:nvSpPr>
          <p:cNvPr id="4" name="Oval 3"/>
          <p:cNvSpPr/>
          <p:nvPr/>
        </p:nvSpPr>
        <p:spPr>
          <a:xfrm>
            <a:off x="868366" y="2910622"/>
            <a:ext cx="2767528" cy="14986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ctr">
              <a:buFont typeface="+mj-lt"/>
              <a:buAutoNum type="arabicPeriod"/>
            </a:pPr>
            <a:endParaRPr lang="en-US" dirty="0"/>
          </a:p>
          <a:p>
            <a:pPr lvl="0" algn="ctr"/>
            <a:endParaRPr lang="ar-IQ" dirty="0" smtClean="0">
              <a:latin typeface="Calibri" panose="020F0502020204030204" pitchFamily="34" charset="0"/>
            </a:endParaRPr>
          </a:p>
          <a:p>
            <a:pPr lvl="0" algn="ctr"/>
            <a:r>
              <a:rPr lang="ar-IQ" dirty="0" smtClean="0">
                <a:latin typeface="Calibri" panose="020F0502020204030204" pitchFamily="34" charset="0"/>
              </a:rPr>
              <a:t>العائلة </a:t>
            </a:r>
            <a:r>
              <a:rPr lang="ar-IQ" dirty="0">
                <a:latin typeface="Calibri" panose="020F0502020204030204" pitchFamily="34" charset="0"/>
              </a:rPr>
              <a:t>الصنوبرية</a:t>
            </a:r>
            <a:r>
              <a:rPr lang="en-US" dirty="0"/>
              <a:t>        </a:t>
            </a:r>
            <a:r>
              <a:rPr lang="en-US" dirty="0" err="1"/>
              <a:t>Pinaceae</a:t>
            </a:r>
            <a:r>
              <a:rPr lang="en-US" dirty="0"/>
              <a:t>       </a:t>
            </a:r>
            <a:r>
              <a:rPr lang="ar-IQ" dirty="0">
                <a:latin typeface="Calibri" panose="020F0502020204030204" pitchFamily="34" charset="0"/>
              </a:rPr>
              <a:t>مثل الصنوبر</a:t>
            </a:r>
            <a:endParaRPr lang="en-US" dirty="0"/>
          </a:p>
        </p:txBody>
      </p:sp>
      <p:sp>
        <p:nvSpPr>
          <p:cNvPr id="5" name="Oval 4"/>
          <p:cNvSpPr/>
          <p:nvPr/>
        </p:nvSpPr>
        <p:spPr>
          <a:xfrm>
            <a:off x="3166882" y="4223174"/>
            <a:ext cx="2592288" cy="14679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IQ" dirty="0">
                <a:latin typeface="Calibri" panose="020F0502020204030204" pitchFamily="34" charset="0"/>
              </a:rPr>
              <a:t>العائلة الزيتونية</a:t>
            </a:r>
            <a:r>
              <a:rPr lang="ar-IQ" dirty="0"/>
              <a:t> </a:t>
            </a:r>
            <a:r>
              <a:rPr lang="en-US" dirty="0"/>
              <a:t>       </a:t>
            </a:r>
            <a:r>
              <a:rPr lang="ar-IQ" dirty="0" smtClean="0"/>
              <a:t>  </a:t>
            </a:r>
            <a:endParaRPr lang="en-US" dirty="0" smtClean="0"/>
          </a:p>
          <a:p>
            <a:pPr lvl="0" algn="ctr"/>
            <a:r>
              <a:rPr lang="en-US" dirty="0"/>
              <a:t> </a:t>
            </a:r>
            <a:r>
              <a:rPr lang="en-US" dirty="0" err="1" smtClean="0"/>
              <a:t>OLeaceae</a:t>
            </a:r>
            <a:r>
              <a:rPr lang="en-US" dirty="0" smtClean="0"/>
              <a:t>        </a:t>
            </a:r>
            <a:r>
              <a:rPr lang="ar-IQ" dirty="0">
                <a:latin typeface="Calibri" panose="020F0502020204030204" pitchFamily="34" charset="0"/>
              </a:rPr>
              <a:t>مثل الزيتون </a:t>
            </a:r>
            <a:endParaRPr lang="en-US" dirty="0"/>
          </a:p>
        </p:txBody>
      </p:sp>
      <p:sp>
        <p:nvSpPr>
          <p:cNvPr id="6" name="Oval 5"/>
          <p:cNvSpPr/>
          <p:nvPr/>
        </p:nvSpPr>
        <p:spPr>
          <a:xfrm>
            <a:off x="5364088" y="2910622"/>
            <a:ext cx="2707354"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IQ" dirty="0" smtClean="0">
                <a:latin typeface="Calibri" panose="020F0502020204030204" pitchFamily="34" charset="0"/>
              </a:rPr>
              <a:t>العائلة </a:t>
            </a:r>
            <a:r>
              <a:rPr lang="ar-IQ" dirty="0">
                <a:latin typeface="Calibri" panose="020F0502020204030204" pitchFamily="34" charset="0"/>
              </a:rPr>
              <a:t>الاسية</a:t>
            </a:r>
            <a:r>
              <a:rPr lang="en-US" dirty="0"/>
              <a:t>       </a:t>
            </a:r>
            <a:r>
              <a:rPr lang="en-US" dirty="0" err="1"/>
              <a:t>Myrtaceae</a:t>
            </a:r>
            <a:r>
              <a:rPr lang="en-US" dirty="0"/>
              <a:t>          </a:t>
            </a:r>
            <a:r>
              <a:rPr lang="ar-IQ" dirty="0">
                <a:latin typeface="Calibri" panose="020F0502020204030204" pitchFamily="34" charset="0"/>
              </a:rPr>
              <a:t> مثل </a:t>
            </a:r>
            <a:r>
              <a:rPr lang="ar-IQ" dirty="0" smtClean="0">
                <a:latin typeface="Calibri" panose="020F0502020204030204" pitchFamily="34" charset="0"/>
              </a:rPr>
              <a:t>الاس</a:t>
            </a:r>
            <a:endParaRPr lang="en-US" dirty="0"/>
          </a:p>
        </p:txBody>
      </p:sp>
    </p:spTree>
    <p:extLst>
      <p:ext uri="{BB962C8B-B14F-4D97-AF65-F5344CB8AC3E}">
        <p14:creationId xmlns:p14="http://schemas.microsoft.com/office/powerpoint/2010/main" val="409666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83568" y="260648"/>
            <a:ext cx="8064896" cy="1008112"/>
          </a:xfrm>
          <a:prstGeom prst="round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285750" indent="-285750" algn="just">
              <a:lnSpc>
                <a:spcPct val="150000"/>
              </a:lnSpc>
              <a:buFontTx/>
              <a:buChar char="-"/>
            </a:pPr>
            <a:r>
              <a:rPr lang="ar-IQ" sz="2800" b="1" dirty="0" smtClean="0">
                <a:ln w="0"/>
                <a:solidFill>
                  <a:schemeClr val="tx1"/>
                </a:solidFill>
                <a:effectLst>
                  <a:outerShdw blurRad="38100" dist="19050" dir="2700000" algn="tl" rotWithShape="0">
                    <a:schemeClr val="dk1">
                      <a:alpha val="40000"/>
                    </a:schemeClr>
                  </a:outerShdw>
                </a:effectLst>
              </a:rPr>
              <a:t>كيف تتكون الزيوت الطيارة</a:t>
            </a:r>
            <a:endParaRPr lang="en-US" sz="2800" b="1" dirty="0">
              <a:ln w="0"/>
              <a:solidFill>
                <a:schemeClr val="tx1"/>
              </a:solidFill>
              <a:effectLst>
                <a:outerShdw blurRad="38100" dist="19050" dir="2700000" algn="tl" rotWithShape="0">
                  <a:schemeClr val="dk1">
                    <a:alpha val="40000"/>
                  </a:schemeClr>
                </a:outerShdw>
              </a:effectLst>
            </a:endParaRPr>
          </a:p>
        </p:txBody>
      </p:sp>
      <p:sp>
        <p:nvSpPr>
          <p:cNvPr id="2" name="Rounded Rectangle 1"/>
          <p:cNvSpPr/>
          <p:nvPr/>
        </p:nvSpPr>
        <p:spPr>
          <a:xfrm>
            <a:off x="851093" y="1412776"/>
            <a:ext cx="7920880" cy="2844316"/>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nSpc>
                <a:spcPct val="150000"/>
              </a:lnSpc>
            </a:pPr>
            <a:r>
              <a:rPr lang="ar-IQ" sz="24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تتكون الزيوت الطيارة في النبات اثناء عمليات التحول الغذائي </a:t>
            </a:r>
            <a:r>
              <a:rPr lang="en-US" sz="24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rPr>
              <a:t>Metabolism</a:t>
            </a:r>
            <a:r>
              <a:rPr lang="ar-IQ" sz="24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 كناتج ثانوي منها ويتجمع في تركيبات وعائية خاصة  مثل الشعيرات الغدية كما في العائلة الشفوية او في غدد زيتية كما في العائلة </a:t>
            </a:r>
            <a:r>
              <a:rPr lang="ar-IQ" sz="2400" dirty="0" err="1">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السذبية</a:t>
            </a:r>
            <a:r>
              <a:rPr lang="ar-IQ" sz="24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 او في قنوات زيتية كما في العائل الخيمية </a:t>
            </a:r>
            <a:endParaRPr lang="en-US" sz="2400" dirty="0">
              <a:ln w="0"/>
              <a:solidFill>
                <a:schemeClr val="tx1"/>
              </a:solidFill>
              <a:effectLst>
                <a:outerShdw blurRad="38100" dist="19050" dir="2700000" algn="tl" rotWithShape="0">
                  <a:schemeClr val="dk1">
                    <a:alpha val="40000"/>
                  </a:schemeClr>
                </a:outerShdw>
              </a:effectLst>
            </a:endParaRPr>
          </a:p>
        </p:txBody>
      </p:sp>
      <p:sp>
        <p:nvSpPr>
          <p:cNvPr id="3" name="Rounded Rectangle 2"/>
          <p:cNvSpPr/>
          <p:nvPr/>
        </p:nvSpPr>
        <p:spPr>
          <a:xfrm>
            <a:off x="856381" y="4437112"/>
            <a:ext cx="8064896" cy="1872208"/>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lnSpc>
                <a:spcPct val="150000"/>
              </a:lnSpc>
            </a:pPr>
            <a:r>
              <a:rPr lang="ar-IQ" sz="24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rPr>
              <a:t>ان التركيبات التي تحتوي الزيوت الطيارة مجهزة بجدران مناسبة تمنع تطايرها في درجات الحرارة الاعتيادية .وتوجد الزيوت الطيارة اما في جميع أجزاء النبات او في أجزاء معينة </a:t>
            </a:r>
            <a:endParaRPr lang="en-US" sz="2400" dirty="0">
              <a:ln w="0"/>
              <a:solidFill>
                <a:schemeClr val="tx1"/>
              </a:solidFill>
              <a:effectLst>
                <a:outerShdw blurRad="38100" dist="19050" dir="2700000" algn="tl" rotWithShape="0">
                  <a:schemeClr val="dk1">
                    <a:alpha val="40000"/>
                  </a:schemeClr>
                </a:outerShdw>
              </a:effectLst>
              <a:cs typeface="+mj-cs"/>
            </a:endParaRPr>
          </a:p>
        </p:txBody>
      </p:sp>
    </p:spTree>
    <p:extLst>
      <p:ext uri="{BB962C8B-B14F-4D97-AF65-F5344CB8AC3E}">
        <p14:creationId xmlns:p14="http://schemas.microsoft.com/office/powerpoint/2010/main" val="3210582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467544" y="476672"/>
            <a:ext cx="8064896" cy="1728192"/>
          </a:xfrm>
          <a:prstGeom prst="round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lnSpc>
                <a:spcPct val="150000"/>
              </a:lnSpc>
            </a:pPr>
            <a:r>
              <a:rPr lang="ar-IQ" sz="2800" dirty="0" smtClean="0">
                <a:ln w="0"/>
                <a:solidFill>
                  <a:schemeClr val="tx1"/>
                </a:solidFill>
                <a:effectLst>
                  <a:outerShdw blurRad="38100" dist="19050" dir="2700000" algn="tl" rotWithShape="0">
                    <a:schemeClr val="dk1">
                      <a:alpha val="40000"/>
                    </a:schemeClr>
                  </a:outerShdw>
                </a:effectLst>
                <a:cs typeface="+mj-cs"/>
              </a:rPr>
              <a:t>العوامل المؤثرة في نسبة الزيت </a:t>
            </a:r>
            <a:endParaRPr lang="en-US" sz="2800" dirty="0">
              <a:ln w="0"/>
              <a:solidFill>
                <a:schemeClr val="tx1"/>
              </a:solidFill>
              <a:effectLst>
                <a:outerShdw blurRad="38100" dist="19050" dir="2700000" algn="tl" rotWithShape="0">
                  <a:schemeClr val="dk1">
                    <a:alpha val="40000"/>
                  </a:schemeClr>
                </a:outerShdw>
              </a:effectLst>
              <a:cs typeface="+mj-cs"/>
            </a:endParaRPr>
          </a:p>
        </p:txBody>
      </p:sp>
      <p:sp>
        <p:nvSpPr>
          <p:cNvPr id="11" name="Rounded Rectangle 10"/>
          <p:cNvSpPr/>
          <p:nvPr/>
        </p:nvSpPr>
        <p:spPr>
          <a:xfrm>
            <a:off x="251520" y="2420888"/>
            <a:ext cx="8424936" cy="424847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57200">
              <a:lnSpc>
                <a:spcPct val="150000"/>
              </a:lnSpc>
            </a:pPr>
            <a:r>
              <a:rPr lang="ar-IQ" sz="2000" b="1" dirty="0">
                <a:latin typeface="Calibri" panose="020F0502020204030204" pitchFamily="34" charset="0"/>
              </a:rPr>
              <a:t>تتباين النسبة المئوية للزيوت في النباتات فقد تصل الى 16-18 % في القرنفل في حين </a:t>
            </a:r>
            <a:r>
              <a:rPr lang="ar-IQ" sz="2000" b="1" dirty="0" err="1">
                <a:latin typeface="Calibri" panose="020F0502020204030204" pitchFamily="34" charset="0"/>
              </a:rPr>
              <a:t>تتضائل</a:t>
            </a:r>
            <a:r>
              <a:rPr lang="ar-IQ" sz="2000" b="1" dirty="0">
                <a:latin typeface="Calibri" panose="020F0502020204030204" pitchFamily="34" charset="0"/>
              </a:rPr>
              <a:t> هذه النسبة فتصل الى 0.02 % في ازهار الياسمين والورد</a:t>
            </a:r>
            <a:r>
              <a:rPr lang="ar-IQ" sz="2000" b="1" dirty="0" smtClean="0">
                <a:latin typeface="Calibri" panose="020F0502020204030204" pitchFamily="34" charset="0"/>
              </a:rPr>
              <a:t>. وهناك عوامل تؤثر في نسبة الزيت</a:t>
            </a:r>
            <a:endParaRPr lang="en-US" sz="2000" b="1" dirty="0">
              <a:effectLst/>
            </a:endParaRPr>
          </a:p>
        </p:txBody>
      </p:sp>
    </p:spTree>
    <p:extLst>
      <p:ext uri="{BB962C8B-B14F-4D97-AF65-F5344CB8AC3E}">
        <p14:creationId xmlns:p14="http://schemas.microsoft.com/office/powerpoint/2010/main" val="24693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22603</TotalTime>
  <Words>635</Words>
  <Application>Microsoft Office PowerPoint</Application>
  <PresentationFormat>On-screen Show (4:3)</PresentationFormat>
  <Paragraphs>90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سمة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Administrator</dc:creator>
  <cp:lastModifiedBy>Maher</cp:lastModifiedBy>
  <cp:revision>226</cp:revision>
  <dcterms:created xsi:type="dcterms:W3CDTF">2013-03-25T18:06:55Z</dcterms:created>
  <dcterms:modified xsi:type="dcterms:W3CDTF">2022-05-07T06:04:51Z</dcterms:modified>
</cp:coreProperties>
</file>